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56" r:id="rId3"/>
    <p:sldId id="297" r:id="rId4"/>
    <p:sldId id="298" r:id="rId5"/>
    <p:sldId id="299" r:id="rId6"/>
    <p:sldId id="257" r:id="rId7"/>
    <p:sldId id="258" r:id="rId8"/>
    <p:sldId id="259" r:id="rId9"/>
    <p:sldId id="261" r:id="rId10"/>
    <p:sldId id="264" r:id="rId11"/>
    <p:sldId id="267" r:id="rId12"/>
    <p:sldId id="265" r:id="rId13"/>
    <p:sldId id="266" r:id="rId14"/>
    <p:sldId id="262" r:id="rId15"/>
    <p:sldId id="263" r:id="rId16"/>
    <p:sldId id="269" r:id="rId17"/>
    <p:sldId id="274" r:id="rId18"/>
    <p:sldId id="260" r:id="rId19"/>
    <p:sldId id="270" r:id="rId20"/>
    <p:sldId id="268" r:id="rId21"/>
    <p:sldId id="272" r:id="rId22"/>
    <p:sldId id="273" r:id="rId23"/>
    <p:sldId id="271" r:id="rId24"/>
    <p:sldId id="293" r:id="rId25"/>
    <p:sldId id="294" r:id="rId26"/>
    <p:sldId id="277" r:id="rId27"/>
    <p:sldId id="295" r:id="rId28"/>
    <p:sldId id="296" r:id="rId29"/>
    <p:sldId id="278" r:id="rId30"/>
    <p:sldId id="279" r:id="rId31"/>
    <p:sldId id="280" r:id="rId32"/>
    <p:sldId id="281" r:id="rId33"/>
    <p:sldId id="286" r:id="rId34"/>
    <p:sldId id="283" r:id="rId35"/>
    <p:sldId id="282" r:id="rId36"/>
    <p:sldId id="284" r:id="rId37"/>
    <p:sldId id="285"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4A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5" d="100"/>
          <a:sy n="85" d="100"/>
        </p:scale>
        <p:origin x="18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F1A51C-8A7E-4A03-90E2-AEFEB6443276}" type="doc">
      <dgm:prSet loTypeId="urn:microsoft.com/office/officeart/2016/7/layout/VerticalDownArrowProcess" loCatId="process" qsTypeId="urn:microsoft.com/office/officeart/2005/8/quickstyle/simple1" qsCatId="simple" csTypeId="urn:microsoft.com/office/officeart/2005/8/colors/colorful2" csCatId="colorful"/>
      <dgm:spPr/>
      <dgm:t>
        <a:bodyPr/>
        <a:lstStyle/>
        <a:p>
          <a:endParaRPr lang="en-US"/>
        </a:p>
      </dgm:t>
    </dgm:pt>
    <dgm:pt modelId="{785131F1-0C95-4F35-8F7D-5807BB8D023E}">
      <dgm:prSet/>
      <dgm:spPr/>
      <dgm:t>
        <a:bodyPr/>
        <a:lstStyle/>
        <a:p>
          <a:r>
            <a:rPr lang="en-US"/>
            <a:t>Read</a:t>
          </a:r>
        </a:p>
      </dgm:t>
    </dgm:pt>
    <dgm:pt modelId="{0FF66063-9E76-4F05-92BB-D79468A9AAE6}" type="parTrans" cxnId="{84DD20C8-992F-4648-BD4D-DC0A4714D7D5}">
      <dgm:prSet/>
      <dgm:spPr/>
      <dgm:t>
        <a:bodyPr/>
        <a:lstStyle/>
        <a:p>
          <a:endParaRPr lang="en-US"/>
        </a:p>
      </dgm:t>
    </dgm:pt>
    <dgm:pt modelId="{BF1DDAAE-8812-4C0A-8C70-933D42D85AF5}" type="sibTrans" cxnId="{84DD20C8-992F-4648-BD4D-DC0A4714D7D5}">
      <dgm:prSet/>
      <dgm:spPr/>
      <dgm:t>
        <a:bodyPr/>
        <a:lstStyle/>
        <a:p>
          <a:endParaRPr lang="en-US"/>
        </a:p>
      </dgm:t>
    </dgm:pt>
    <dgm:pt modelId="{988FDE88-8CA4-4FC6-87EC-1BCD51A6B4DC}">
      <dgm:prSet/>
      <dgm:spPr/>
      <dgm:t>
        <a:bodyPr/>
        <a:lstStyle/>
        <a:p>
          <a:r>
            <a:rPr lang="en-US"/>
            <a:t>Read a sustained piece of text</a:t>
          </a:r>
        </a:p>
      </dgm:t>
    </dgm:pt>
    <dgm:pt modelId="{0C6D0330-D7C0-4FEA-B67A-AEA06F0CCBDF}" type="parTrans" cxnId="{773C9817-9A0A-439E-A11F-3BC6C4756700}">
      <dgm:prSet/>
      <dgm:spPr/>
      <dgm:t>
        <a:bodyPr/>
        <a:lstStyle/>
        <a:p>
          <a:endParaRPr lang="en-US"/>
        </a:p>
      </dgm:t>
    </dgm:pt>
    <dgm:pt modelId="{0AEF522A-0EE3-4C9E-8E67-497B8234B3FB}" type="sibTrans" cxnId="{773C9817-9A0A-439E-A11F-3BC6C4756700}">
      <dgm:prSet/>
      <dgm:spPr/>
      <dgm:t>
        <a:bodyPr/>
        <a:lstStyle/>
        <a:p>
          <a:endParaRPr lang="en-US"/>
        </a:p>
      </dgm:t>
    </dgm:pt>
    <dgm:pt modelId="{2B03D1A0-8AB1-4B11-9CAE-1D1EA1B8C3D9}">
      <dgm:prSet/>
      <dgm:spPr/>
      <dgm:t>
        <a:bodyPr/>
        <a:lstStyle/>
        <a:p>
          <a:r>
            <a:rPr lang="en-US"/>
            <a:t>Know</a:t>
          </a:r>
        </a:p>
      </dgm:t>
    </dgm:pt>
    <dgm:pt modelId="{EF5158F2-86B6-47DB-8E9C-345DF820DE83}" type="parTrans" cxnId="{10A5EF24-BCC7-4B02-8F0C-E4D907DDEB03}">
      <dgm:prSet/>
      <dgm:spPr/>
      <dgm:t>
        <a:bodyPr/>
        <a:lstStyle/>
        <a:p>
          <a:endParaRPr lang="en-US"/>
        </a:p>
      </dgm:t>
    </dgm:pt>
    <dgm:pt modelId="{E40D3CE1-0E21-4AF5-AA2C-3AD72EDA8304}" type="sibTrans" cxnId="{10A5EF24-BCC7-4B02-8F0C-E4D907DDEB03}">
      <dgm:prSet/>
      <dgm:spPr/>
      <dgm:t>
        <a:bodyPr/>
        <a:lstStyle/>
        <a:p>
          <a:endParaRPr lang="en-US"/>
        </a:p>
      </dgm:t>
    </dgm:pt>
    <dgm:pt modelId="{C04DC729-9F8B-44E2-AEAF-66453EC6B9EC}">
      <dgm:prSet/>
      <dgm:spPr/>
      <dgm:t>
        <a:bodyPr/>
        <a:lstStyle/>
        <a:p>
          <a:r>
            <a:rPr lang="en-US"/>
            <a:t>Know the persuasive techniques </a:t>
          </a:r>
        </a:p>
      </dgm:t>
    </dgm:pt>
    <dgm:pt modelId="{8C19BFD6-5FCC-4E95-9601-5A78E2C1F5FB}" type="parTrans" cxnId="{04AEE92E-6EF1-4621-A61E-066F16E11BA7}">
      <dgm:prSet/>
      <dgm:spPr/>
      <dgm:t>
        <a:bodyPr/>
        <a:lstStyle/>
        <a:p>
          <a:endParaRPr lang="en-US"/>
        </a:p>
      </dgm:t>
    </dgm:pt>
    <dgm:pt modelId="{2BD96148-895C-4D9D-8AE2-EA865D56C529}" type="sibTrans" cxnId="{04AEE92E-6EF1-4621-A61E-066F16E11BA7}">
      <dgm:prSet/>
      <dgm:spPr/>
      <dgm:t>
        <a:bodyPr/>
        <a:lstStyle/>
        <a:p>
          <a:endParaRPr lang="en-US"/>
        </a:p>
      </dgm:t>
    </dgm:pt>
    <dgm:pt modelId="{7F85F768-C807-4D5E-BF97-2F5298F99AEA}">
      <dgm:prSet/>
      <dgm:spPr/>
      <dgm:t>
        <a:bodyPr/>
        <a:lstStyle/>
        <a:p>
          <a:r>
            <a:rPr lang="en-US"/>
            <a:t>Analyse</a:t>
          </a:r>
        </a:p>
      </dgm:t>
    </dgm:pt>
    <dgm:pt modelId="{BB726E6A-B3FA-4F77-A879-5A659E28E33B}" type="parTrans" cxnId="{2CF07119-F01B-4A00-B087-32A05F11DB02}">
      <dgm:prSet/>
      <dgm:spPr/>
      <dgm:t>
        <a:bodyPr/>
        <a:lstStyle/>
        <a:p>
          <a:endParaRPr lang="en-US"/>
        </a:p>
      </dgm:t>
    </dgm:pt>
    <dgm:pt modelId="{C4AEF1B7-2C3A-44BA-86CA-C889863ECC0A}" type="sibTrans" cxnId="{2CF07119-F01B-4A00-B087-32A05F11DB02}">
      <dgm:prSet/>
      <dgm:spPr/>
      <dgm:t>
        <a:bodyPr/>
        <a:lstStyle/>
        <a:p>
          <a:endParaRPr lang="en-US"/>
        </a:p>
      </dgm:t>
    </dgm:pt>
    <dgm:pt modelId="{5C1A66C3-F0D5-491C-878C-7875C1DDBF0D}">
      <dgm:prSet/>
      <dgm:spPr/>
      <dgm:t>
        <a:bodyPr/>
        <a:lstStyle/>
        <a:p>
          <a:r>
            <a:rPr lang="en-US"/>
            <a:t>Analyse the effects on the reader</a:t>
          </a:r>
        </a:p>
      </dgm:t>
    </dgm:pt>
    <dgm:pt modelId="{470E6DC4-F668-4942-8A15-FF66D5967B0A}" type="parTrans" cxnId="{E4B97B6D-C932-46FD-822B-1F8743836786}">
      <dgm:prSet/>
      <dgm:spPr/>
      <dgm:t>
        <a:bodyPr/>
        <a:lstStyle/>
        <a:p>
          <a:endParaRPr lang="en-US"/>
        </a:p>
      </dgm:t>
    </dgm:pt>
    <dgm:pt modelId="{96A62BFA-0569-494C-B881-495592E3C889}" type="sibTrans" cxnId="{E4B97B6D-C932-46FD-822B-1F8743836786}">
      <dgm:prSet/>
      <dgm:spPr/>
      <dgm:t>
        <a:bodyPr/>
        <a:lstStyle/>
        <a:p>
          <a:endParaRPr lang="en-US"/>
        </a:p>
      </dgm:t>
    </dgm:pt>
    <dgm:pt modelId="{3C859791-8B06-4A59-8289-818DFCBD5A86}">
      <dgm:prSet/>
      <dgm:spPr/>
      <dgm:t>
        <a:bodyPr/>
        <a:lstStyle/>
        <a:p>
          <a:r>
            <a:rPr lang="en-US"/>
            <a:t>Recognise</a:t>
          </a:r>
        </a:p>
      </dgm:t>
    </dgm:pt>
    <dgm:pt modelId="{02FB3A6A-5814-40C5-8ED7-CB1F5790BE3D}" type="parTrans" cxnId="{E0B0A49D-D80E-4E3D-91AC-A2C1568E11CF}">
      <dgm:prSet/>
      <dgm:spPr/>
      <dgm:t>
        <a:bodyPr/>
        <a:lstStyle/>
        <a:p>
          <a:endParaRPr lang="en-US"/>
        </a:p>
      </dgm:t>
    </dgm:pt>
    <dgm:pt modelId="{E7FBC0D7-A708-4D0E-8F36-90FFE0D23F61}" type="sibTrans" cxnId="{E0B0A49D-D80E-4E3D-91AC-A2C1568E11CF}">
      <dgm:prSet/>
      <dgm:spPr/>
      <dgm:t>
        <a:bodyPr/>
        <a:lstStyle/>
        <a:p>
          <a:endParaRPr lang="en-US"/>
        </a:p>
      </dgm:t>
    </dgm:pt>
    <dgm:pt modelId="{05D09346-4438-4405-A8FE-14D1E9EEE913}">
      <dgm:prSet/>
      <dgm:spPr/>
      <dgm:t>
        <a:bodyPr/>
        <a:lstStyle/>
        <a:p>
          <a:r>
            <a:rPr lang="en-US"/>
            <a:t>Recognise important elements of the text such as contention, tone, audience, author, supporting arguments etc. </a:t>
          </a:r>
        </a:p>
      </dgm:t>
    </dgm:pt>
    <dgm:pt modelId="{CA3CDD98-6D1A-4683-B928-2538244F92D6}" type="parTrans" cxnId="{8E3E0FCE-74B0-4AC1-8C49-03B2CDD259D7}">
      <dgm:prSet/>
      <dgm:spPr/>
      <dgm:t>
        <a:bodyPr/>
        <a:lstStyle/>
        <a:p>
          <a:endParaRPr lang="en-US"/>
        </a:p>
      </dgm:t>
    </dgm:pt>
    <dgm:pt modelId="{61B21633-C470-4653-9876-CF80767B3CF3}" type="sibTrans" cxnId="{8E3E0FCE-74B0-4AC1-8C49-03B2CDD259D7}">
      <dgm:prSet/>
      <dgm:spPr/>
      <dgm:t>
        <a:bodyPr/>
        <a:lstStyle/>
        <a:p>
          <a:endParaRPr lang="en-US"/>
        </a:p>
      </dgm:t>
    </dgm:pt>
    <dgm:pt modelId="{63AED68A-9C0B-4906-96BA-EFB20985D9E7}">
      <dgm:prSet/>
      <dgm:spPr/>
      <dgm:t>
        <a:bodyPr/>
        <a:lstStyle/>
        <a:p>
          <a:r>
            <a:rPr lang="en-US"/>
            <a:t>Write</a:t>
          </a:r>
        </a:p>
      </dgm:t>
    </dgm:pt>
    <dgm:pt modelId="{EEC51585-63F1-4882-B51C-320D2044F48F}" type="parTrans" cxnId="{F97683C5-D65B-4C6F-9F1A-09F4224155E7}">
      <dgm:prSet/>
      <dgm:spPr/>
      <dgm:t>
        <a:bodyPr/>
        <a:lstStyle/>
        <a:p>
          <a:endParaRPr lang="en-US"/>
        </a:p>
      </dgm:t>
    </dgm:pt>
    <dgm:pt modelId="{368C6399-A537-40E7-8092-5CA152CAE618}" type="sibTrans" cxnId="{F97683C5-D65B-4C6F-9F1A-09F4224155E7}">
      <dgm:prSet/>
      <dgm:spPr/>
      <dgm:t>
        <a:bodyPr/>
        <a:lstStyle/>
        <a:p>
          <a:endParaRPr lang="en-US"/>
        </a:p>
      </dgm:t>
    </dgm:pt>
    <dgm:pt modelId="{082DAD68-497F-482A-9EF0-038C32AFB96D}">
      <dgm:prSet/>
      <dgm:spPr/>
      <dgm:t>
        <a:bodyPr/>
        <a:lstStyle/>
        <a:p>
          <a:r>
            <a:rPr lang="en-US"/>
            <a:t>Write a logical and insightful analysis </a:t>
          </a:r>
        </a:p>
      </dgm:t>
    </dgm:pt>
    <dgm:pt modelId="{A8986D0D-8BAB-418F-A570-B2A6F5DDF76D}" type="parTrans" cxnId="{3320EE5F-65D4-4327-ADBD-92C5E7E62F12}">
      <dgm:prSet/>
      <dgm:spPr/>
      <dgm:t>
        <a:bodyPr/>
        <a:lstStyle/>
        <a:p>
          <a:endParaRPr lang="en-US"/>
        </a:p>
      </dgm:t>
    </dgm:pt>
    <dgm:pt modelId="{31FE6A98-60D1-4B59-9C1B-BFA70851FE10}" type="sibTrans" cxnId="{3320EE5F-65D4-4327-ADBD-92C5E7E62F12}">
      <dgm:prSet/>
      <dgm:spPr/>
      <dgm:t>
        <a:bodyPr/>
        <a:lstStyle/>
        <a:p>
          <a:endParaRPr lang="en-US"/>
        </a:p>
      </dgm:t>
    </dgm:pt>
    <dgm:pt modelId="{4C785059-8822-4E29-8E19-D0C57C8FB466}" type="pres">
      <dgm:prSet presAssocID="{BCF1A51C-8A7E-4A03-90E2-AEFEB6443276}" presName="Name0" presStyleCnt="0">
        <dgm:presLayoutVars>
          <dgm:dir/>
          <dgm:animLvl val="lvl"/>
          <dgm:resizeHandles val="exact"/>
        </dgm:presLayoutVars>
      </dgm:prSet>
      <dgm:spPr/>
      <dgm:t>
        <a:bodyPr/>
        <a:lstStyle/>
        <a:p>
          <a:endParaRPr lang="en-US"/>
        </a:p>
      </dgm:t>
    </dgm:pt>
    <dgm:pt modelId="{2E66E139-AE1D-4EBF-8601-6E4BE0196571}" type="pres">
      <dgm:prSet presAssocID="{63AED68A-9C0B-4906-96BA-EFB20985D9E7}" presName="boxAndChildren" presStyleCnt="0"/>
      <dgm:spPr/>
    </dgm:pt>
    <dgm:pt modelId="{B0C2279E-79D2-49C6-84FB-8F2EE8917FE6}" type="pres">
      <dgm:prSet presAssocID="{63AED68A-9C0B-4906-96BA-EFB20985D9E7}" presName="parentTextBox" presStyleLbl="alignNode1" presStyleIdx="0" presStyleCnt="5"/>
      <dgm:spPr/>
      <dgm:t>
        <a:bodyPr/>
        <a:lstStyle/>
        <a:p>
          <a:endParaRPr lang="en-US"/>
        </a:p>
      </dgm:t>
    </dgm:pt>
    <dgm:pt modelId="{F5DB5C5A-141F-4BEB-9DA5-8D8A54D3CD81}" type="pres">
      <dgm:prSet presAssocID="{63AED68A-9C0B-4906-96BA-EFB20985D9E7}" presName="descendantBox" presStyleLbl="bgAccFollowNode1" presStyleIdx="0" presStyleCnt="5"/>
      <dgm:spPr/>
      <dgm:t>
        <a:bodyPr/>
        <a:lstStyle/>
        <a:p>
          <a:endParaRPr lang="en-US"/>
        </a:p>
      </dgm:t>
    </dgm:pt>
    <dgm:pt modelId="{F0EAF083-B82D-426E-A7A0-5B66A4CF9ED3}" type="pres">
      <dgm:prSet presAssocID="{E7FBC0D7-A708-4D0E-8F36-90FFE0D23F61}" presName="sp" presStyleCnt="0"/>
      <dgm:spPr/>
    </dgm:pt>
    <dgm:pt modelId="{98EF2EB4-4465-44AE-9CF6-8C8332212E92}" type="pres">
      <dgm:prSet presAssocID="{3C859791-8B06-4A59-8289-818DFCBD5A86}" presName="arrowAndChildren" presStyleCnt="0"/>
      <dgm:spPr/>
    </dgm:pt>
    <dgm:pt modelId="{38730240-4E22-4E24-A854-5059BF191970}" type="pres">
      <dgm:prSet presAssocID="{3C859791-8B06-4A59-8289-818DFCBD5A86}" presName="parentTextArrow" presStyleLbl="node1" presStyleIdx="0" presStyleCnt="0"/>
      <dgm:spPr/>
      <dgm:t>
        <a:bodyPr/>
        <a:lstStyle/>
        <a:p>
          <a:endParaRPr lang="en-US"/>
        </a:p>
      </dgm:t>
    </dgm:pt>
    <dgm:pt modelId="{7CC3624E-9ADB-4568-959A-04E45A8444DE}" type="pres">
      <dgm:prSet presAssocID="{3C859791-8B06-4A59-8289-818DFCBD5A86}" presName="arrow" presStyleLbl="alignNode1" presStyleIdx="1" presStyleCnt="5"/>
      <dgm:spPr/>
      <dgm:t>
        <a:bodyPr/>
        <a:lstStyle/>
        <a:p>
          <a:endParaRPr lang="en-US"/>
        </a:p>
      </dgm:t>
    </dgm:pt>
    <dgm:pt modelId="{3B2182A6-9A9A-4B9B-901C-664A2B9CC367}" type="pres">
      <dgm:prSet presAssocID="{3C859791-8B06-4A59-8289-818DFCBD5A86}" presName="descendantArrow" presStyleLbl="bgAccFollowNode1" presStyleIdx="1" presStyleCnt="5"/>
      <dgm:spPr/>
      <dgm:t>
        <a:bodyPr/>
        <a:lstStyle/>
        <a:p>
          <a:endParaRPr lang="en-US"/>
        </a:p>
      </dgm:t>
    </dgm:pt>
    <dgm:pt modelId="{AB503F42-9B48-4628-9440-1A476898902C}" type="pres">
      <dgm:prSet presAssocID="{C4AEF1B7-2C3A-44BA-86CA-C889863ECC0A}" presName="sp" presStyleCnt="0"/>
      <dgm:spPr/>
    </dgm:pt>
    <dgm:pt modelId="{6C636B5B-D1AD-4A90-96BB-B32441E4853A}" type="pres">
      <dgm:prSet presAssocID="{7F85F768-C807-4D5E-BF97-2F5298F99AEA}" presName="arrowAndChildren" presStyleCnt="0"/>
      <dgm:spPr/>
    </dgm:pt>
    <dgm:pt modelId="{9E31081B-8222-4F5B-905E-29F4041887FF}" type="pres">
      <dgm:prSet presAssocID="{7F85F768-C807-4D5E-BF97-2F5298F99AEA}" presName="parentTextArrow" presStyleLbl="node1" presStyleIdx="0" presStyleCnt="0"/>
      <dgm:spPr/>
      <dgm:t>
        <a:bodyPr/>
        <a:lstStyle/>
        <a:p>
          <a:endParaRPr lang="en-US"/>
        </a:p>
      </dgm:t>
    </dgm:pt>
    <dgm:pt modelId="{5CD182D2-5D22-4C1B-8EBE-B5174128D0BE}" type="pres">
      <dgm:prSet presAssocID="{7F85F768-C807-4D5E-BF97-2F5298F99AEA}" presName="arrow" presStyleLbl="alignNode1" presStyleIdx="2" presStyleCnt="5"/>
      <dgm:spPr/>
      <dgm:t>
        <a:bodyPr/>
        <a:lstStyle/>
        <a:p>
          <a:endParaRPr lang="en-US"/>
        </a:p>
      </dgm:t>
    </dgm:pt>
    <dgm:pt modelId="{FF0F45E2-3069-4DE2-957D-2E7857299100}" type="pres">
      <dgm:prSet presAssocID="{7F85F768-C807-4D5E-BF97-2F5298F99AEA}" presName="descendantArrow" presStyleLbl="bgAccFollowNode1" presStyleIdx="2" presStyleCnt="5"/>
      <dgm:spPr/>
      <dgm:t>
        <a:bodyPr/>
        <a:lstStyle/>
        <a:p>
          <a:endParaRPr lang="en-US"/>
        </a:p>
      </dgm:t>
    </dgm:pt>
    <dgm:pt modelId="{B208CA79-573A-4C56-9126-A8E14AE5AEC6}" type="pres">
      <dgm:prSet presAssocID="{E40D3CE1-0E21-4AF5-AA2C-3AD72EDA8304}" presName="sp" presStyleCnt="0"/>
      <dgm:spPr/>
    </dgm:pt>
    <dgm:pt modelId="{2B961322-577C-4906-9BE9-C6AC602923D2}" type="pres">
      <dgm:prSet presAssocID="{2B03D1A0-8AB1-4B11-9CAE-1D1EA1B8C3D9}" presName="arrowAndChildren" presStyleCnt="0"/>
      <dgm:spPr/>
    </dgm:pt>
    <dgm:pt modelId="{1D273840-B78C-4370-8FD9-A919AC5C2DD3}" type="pres">
      <dgm:prSet presAssocID="{2B03D1A0-8AB1-4B11-9CAE-1D1EA1B8C3D9}" presName="parentTextArrow" presStyleLbl="node1" presStyleIdx="0" presStyleCnt="0"/>
      <dgm:spPr/>
      <dgm:t>
        <a:bodyPr/>
        <a:lstStyle/>
        <a:p>
          <a:endParaRPr lang="en-US"/>
        </a:p>
      </dgm:t>
    </dgm:pt>
    <dgm:pt modelId="{24C9ECB1-6580-47E5-9860-A6CAE575BD4A}" type="pres">
      <dgm:prSet presAssocID="{2B03D1A0-8AB1-4B11-9CAE-1D1EA1B8C3D9}" presName="arrow" presStyleLbl="alignNode1" presStyleIdx="3" presStyleCnt="5"/>
      <dgm:spPr/>
      <dgm:t>
        <a:bodyPr/>
        <a:lstStyle/>
        <a:p>
          <a:endParaRPr lang="en-US"/>
        </a:p>
      </dgm:t>
    </dgm:pt>
    <dgm:pt modelId="{E63C5EB9-5C80-4612-80E3-9C8778857BC5}" type="pres">
      <dgm:prSet presAssocID="{2B03D1A0-8AB1-4B11-9CAE-1D1EA1B8C3D9}" presName="descendantArrow" presStyleLbl="bgAccFollowNode1" presStyleIdx="3" presStyleCnt="5"/>
      <dgm:spPr/>
      <dgm:t>
        <a:bodyPr/>
        <a:lstStyle/>
        <a:p>
          <a:endParaRPr lang="en-US"/>
        </a:p>
      </dgm:t>
    </dgm:pt>
    <dgm:pt modelId="{7EBFA34E-1812-4DE1-831E-AF92CD71A03C}" type="pres">
      <dgm:prSet presAssocID="{BF1DDAAE-8812-4C0A-8C70-933D42D85AF5}" presName="sp" presStyleCnt="0"/>
      <dgm:spPr/>
    </dgm:pt>
    <dgm:pt modelId="{7086BC13-1744-4C22-808E-DA3119690F96}" type="pres">
      <dgm:prSet presAssocID="{785131F1-0C95-4F35-8F7D-5807BB8D023E}" presName="arrowAndChildren" presStyleCnt="0"/>
      <dgm:spPr/>
    </dgm:pt>
    <dgm:pt modelId="{8B701492-9449-4CFE-B74E-A8AF9245B3EE}" type="pres">
      <dgm:prSet presAssocID="{785131F1-0C95-4F35-8F7D-5807BB8D023E}" presName="parentTextArrow" presStyleLbl="node1" presStyleIdx="0" presStyleCnt="0"/>
      <dgm:spPr/>
      <dgm:t>
        <a:bodyPr/>
        <a:lstStyle/>
        <a:p>
          <a:endParaRPr lang="en-US"/>
        </a:p>
      </dgm:t>
    </dgm:pt>
    <dgm:pt modelId="{0E395F63-6FC3-4F68-9F64-7F0A54D61791}" type="pres">
      <dgm:prSet presAssocID="{785131F1-0C95-4F35-8F7D-5807BB8D023E}" presName="arrow" presStyleLbl="alignNode1" presStyleIdx="4" presStyleCnt="5"/>
      <dgm:spPr/>
      <dgm:t>
        <a:bodyPr/>
        <a:lstStyle/>
        <a:p>
          <a:endParaRPr lang="en-US"/>
        </a:p>
      </dgm:t>
    </dgm:pt>
    <dgm:pt modelId="{8EB8655F-CA1B-44ED-8FF0-7AECB3833CB0}" type="pres">
      <dgm:prSet presAssocID="{785131F1-0C95-4F35-8F7D-5807BB8D023E}" presName="descendantArrow" presStyleLbl="bgAccFollowNode1" presStyleIdx="4" presStyleCnt="5"/>
      <dgm:spPr/>
      <dgm:t>
        <a:bodyPr/>
        <a:lstStyle/>
        <a:p>
          <a:endParaRPr lang="en-US"/>
        </a:p>
      </dgm:t>
    </dgm:pt>
  </dgm:ptLst>
  <dgm:cxnLst>
    <dgm:cxn modelId="{42DD4EB8-CD8A-4FDF-B6CF-78E2C54F6ADE}" type="presOf" srcId="{785131F1-0C95-4F35-8F7D-5807BB8D023E}" destId="{0E395F63-6FC3-4F68-9F64-7F0A54D61791}" srcOrd="1" destOrd="0" presId="urn:microsoft.com/office/officeart/2016/7/layout/VerticalDownArrowProcess"/>
    <dgm:cxn modelId="{E4B97B6D-C932-46FD-822B-1F8743836786}" srcId="{7F85F768-C807-4D5E-BF97-2F5298F99AEA}" destId="{5C1A66C3-F0D5-491C-878C-7875C1DDBF0D}" srcOrd="0" destOrd="0" parTransId="{470E6DC4-F668-4942-8A15-FF66D5967B0A}" sibTransId="{96A62BFA-0569-494C-B881-495592E3C889}"/>
    <dgm:cxn modelId="{773C9817-9A0A-439E-A11F-3BC6C4756700}" srcId="{785131F1-0C95-4F35-8F7D-5807BB8D023E}" destId="{988FDE88-8CA4-4FC6-87EC-1BCD51A6B4DC}" srcOrd="0" destOrd="0" parTransId="{0C6D0330-D7C0-4FEA-B67A-AEA06F0CCBDF}" sibTransId="{0AEF522A-0EE3-4C9E-8E67-497B8234B3FB}"/>
    <dgm:cxn modelId="{337827C8-1058-48DB-9AB9-2E960E11B5F1}" type="presOf" srcId="{7F85F768-C807-4D5E-BF97-2F5298F99AEA}" destId="{5CD182D2-5D22-4C1B-8EBE-B5174128D0BE}" srcOrd="1" destOrd="0" presId="urn:microsoft.com/office/officeart/2016/7/layout/VerticalDownArrowProcess"/>
    <dgm:cxn modelId="{EE10C081-1BF0-44C7-BC06-A47E837228EE}" type="presOf" srcId="{2B03D1A0-8AB1-4B11-9CAE-1D1EA1B8C3D9}" destId="{1D273840-B78C-4370-8FD9-A919AC5C2DD3}" srcOrd="0" destOrd="0" presId="urn:microsoft.com/office/officeart/2016/7/layout/VerticalDownArrowProcess"/>
    <dgm:cxn modelId="{9B8A6647-5969-460F-801C-4BADA023D53D}" type="presOf" srcId="{3C859791-8B06-4A59-8289-818DFCBD5A86}" destId="{7CC3624E-9ADB-4568-959A-04E45A8444DE}" srcOrd="1" destOrd="0" presId="urn:microsoft.com/office/officeart/2016/7/layout/VerticalDownArrowProcess"/>
    <dgm:cxn modelId="{07296573-6CB9-4F28-8082-004232C85A47}" type="presOf" srcId="{082DAD68-497F-482A-9EF0-038C32AFB96D}" destId="{F5DB5C5A-141F-4BEB-9DA5-8D8A54D3CD81}" srcOrd="0" destOrd="0" presId="urn:microsoft.com/office/officeart/2016/7/layout/VerticalDownArrowProcess"/>
    <dgm:cxn modelId="{10A5EF24-BCC7-4B02-8F0C-E4D907DDEB03}" srcId="{BCF1A51C-8A7E-4A03-90E2-AEFEB6443276}" destId="{2B03D1A0-8AB1-4B11-9CAE-1D1EA1B8C3D9}" srcOrd="1" destOrd="0" parTransId="{EF5158F2-86B6-47DB-8E9C-345DF820DE83}" sibTransId="{E40D3CE1-0E21-4AF5-AA2C-3AD72EDA8304}"/>
    <dgm:cxn modelId="{84DD20C8-992F-4648-BD4D-DC0A4714D7D5}" srcId="{BCF1A51C-8A7E-4A03-90E2-AEFEB6443276}" destId="{785131F1-0C95-4F35-8F7D-5807BB8D023E}" srcOrd="0" destOrd="0" parTransId="{0FF66063-9E76-4F05-92BB-D79468A9AAE6}" sibTransId="{BF1DDAAE-8812-4C0A-8C70-933D42D85AF5}"/>
    <dgm:cxn modelId="{04AEE92E-6EF1-4621-A61E-066F16E11BA7}" srcId="{2B03D1A0-8AB1-4B11-9CAE-1D1EA1B8C3D9}" destId="{C04DC729-9F8B-44E2-AEAF-66453EC6B9EC}" srcOrd="0" destOrd="0" parTransId="{8C19BFD6-5FCC-4E95-9601-5A78E2C1F5FB}" sibTransId="{2BD96148-895C-4D9D-8AE2-EA865D56C529}"/>
    <dgm:cxn modelId="{A26F48C4-5AA2-4A28-A340-4860F86D305C}" type="presOf" srcId="{63AED68A-9C0B-4906-96BA-EFB20985D9E7}" destId="{B0C2279E-79D2-49C6-84FB-8F2EE8917FE6}" srcOrd="0" destOrd="0" presId="urn:microsoft.com/office/officeart/2016/7/layout/VerticalDownArrowProcess"/>
    <dgm:cxn modelId="{01F1BB53-9062-4F1F-9B74-C8718DF9C8CF}" type="presOf" srcId="{7F85F768-C807-4D5E-BF97-2F5298F99AEA}" destId="{9E31081B-8222-4F5B-905E-29F4041887FF}" srcOrd="0" destOrd="0" presId="urn:microsoft.com/office/officeart/2016/7/layout/VerticalDownArrowProcess"/>
    <dgm:cxn modelId="{3320EE5F-65D4-4327-ADBD-92C5E7E62F12}" srcId="{63AED68A-9C0B-4906-96BA-EFB20985D9E7}" destId="{082DAD68-497F-482A-9EF0-038C32AFB96D}" srcOrd="0" destOrd="0" parTransId="{A8986D0D-8BAB-418F-A570-B2A6F5DDF76D}" sibTransId="{31FE6A98-60D1-4B59-9C1B-BFA70851FE10}"/>
    <dgm:cxn modelId="{F97683C5-D65B-4C6F-9F1A-09F4224155E7}" srcId="{BCF1A51C-8A7E-4A03-90E2-AEFEB6443276}" destId="{63AED68A-9C0B-4906-96BA-EFB20985D9E7}" srcOrd="4" destOrd="0" parTransId="{EEC51585-63F1-4882-B51C-320D2044F48F}" sibTransId="{368C6399-A537-40E7-8092-5CA152CAE618}"/>
    <dgm:cxn modelId="{BB99EAB8-C8D9-4BB9-9A53-E39657861D13}" type="presOf" srcId="{3C859791-8B06-4A59-8289-818DFCBD5A86}" destId="{38730240-4E22-4E24-A854-5059BF191970}" srcOrd="0" destOrd="0" presId="urn:microsoft.com/office/officeart/2016/7/layout/VerticalDownArrowProcess"/>
    <dgm:cxn modelId="{8E3E0FCE-74B0-4AC1-8C49-03B2CDD259D7}" srcId="{3C859791-8B06-4A59-8289-818DFCBD5A86}" destId="{05D09346-4438-4405-A8FE-14D1E9EEE913}" srcOrd="0" destOrd="0" parTransId="{CA3CDD98-6D1A-4683-B928-2538244F92D6}" sibTransId="{61B21633-C470-4653-9876-CF80767B3CF3}"/>
    <dgm:cxn modelId="{4ED1CB99-7A81-4F20-9A04-3AFF1750233C}" type="presOf" srcId="{2B03D1A0-8AB1-4B11-9CAE-1D1EA1B8C3D9}" destId="{24C9ECB1-6580-47E5-9860-A6CAE575BD4A}" srcOrd="1" destOrd="0" presId="urn:microsoft.com/office/officeart/2016/7/layout/VerticalDownArrowProcess"/>
    <dgm:cxn modelId="{C7B04C74-D7BE-4F85-B170-B7281500DEF8}" type="presOf" srcId="{BCF1A51C-8A7E-4A03-90E2-AEFEB6443276}" destId="{4C785059-8822-4E29-8E19-D0C57C8FB466}" srcOrd="0" destOrd="0" presId="urn:microsoft.com/office/officeart/2016/7/layout/VerticalDownArrowProcess"/>
    <dgm:cxn modelId="{4081CCFB-7120-4A5A-A345-CF0DCF5DFBB6}" type="presOf" srcId="{C04DC729-9F8B-44E2-AEAF-66453EC6B9EC}" destId="{E63C5EB9-5C80-4612-80E3-9C8778857BC5}" srcOrd="0" destOrd="0" presId="urn:microsoft.com/office/officeart/2016/7/layout/VerticalDownArrowProcess"/>
    <dgm:cxn modelId="{36208EA8-761A-487B-BD29-EE82599C50A2}" type="presOf" srcId="{5C1A66C3-F0D5-491C-878C-7875C1DDBF0D}" destId="{FF0F45E2-3069-4DE2-957D-2E7857299100}" srcOrd="0" destOrd="0" presId="urn:microsoft.com/office/officeart/2016/7/layout/VerticalDownArrowProcess"/>
    <dgm:cxn modelId="{EF2419D1-57AC-46F4-95E5-DE4168BEEBFF}" type="presOf" srcId="{785131F1-0C95-4F35-8F7D-5807BB8D023E}" destId="{8B701492-9449-4CFE-B74E-A8AF9245B3EE}" srcOrd="0" destOrd="0" presId="urn:microsoft.com/office/officeart/2016/7/layout/VerticalDownArrowProcess"/>
    <dgm:cxn modelId="{7D22857C-FCE7-49D7-A4CA-75BE8E7967A6}" type="presOf" srcId="{988FDE88-8CA4-4FC6-87EC-1BCD51A6B4DC}" destId="{8EB8655F-CA1B-44ED-8FF0-7AECB3833CB0}" srcOrd="0" destOrd="0" presId="urn:microsoft.com/office/officeart/2016/7/layout/VerticalDownArrowProcess"/>
    <dgm:cxn modelId="{2CF07119-F01B-4A00-B087-32A05F11DB02}" srcId="{BCF1A51C-8A7E-4A03-90E2-AEFEB6443276}" destId="{7F85F768-C807-4D5E-BF97-2F5298F99AEA}" srcOrd="2" destOrd="0" parTransId="{BB726E6A-B3FA-4F77-A879-5A659E28E33B}" sibTransId="{C4AEF1B7-2C3A-44BA-86CA-C889863ECC0A}"/>
    <dgm:cxn modelId="{D3ED0AF8-283E-4E31-B639-9272AD6B0EEB}" type="presOf" srcId="{05D09346-4438-4405-A8FE-14D1E9EEE913}" destId="{3B2182A6-9A9A-4B9B-901C-664A2B9CC367}" srcOrd="0" destOrd="0" presId="urn:microsoft.com/office/officeart/2016/7/layout/VerticalDownArrowProcess"/>
    <dgm:cxn modelId="{E0B0A49D-D80E-4E3D-91AC-A2C1568E11CF}" srcId="{BCF1A51C-8A7E-4A03-90E2-AEFEB6443276}" destId="{3C859791-8B06-4A59-8289-818DFCBD5A86}" srcOrd="3" destOrd="0" parTransId="{02FB3A6A-5814-40C5-8ED7-CB1F5790BE3D}" sibTransId="{E7FBC0D7-A708-4D0E-8F36-90FFE0D23F61}"/>
    <dgm:cxn modelId="{17A424BC-AE9E-475A-B703-A0A52F88F0D6}" type="presParOf" srcId="{4C785059-8822-4E29-8E19-D0C57C8FB466}" destId="{2E66E139-AE1D-4EBF-8601-6E4BE0196571}" srcOrd="0" destOrd="0" presId="urn:microsoft.com/office/officeart/2016/7/layout/VerticalDownArrowProcess"/>
    <dgm:cxn modelId="{73353768-E127-4037-8629-4CE01BE79AFB}" type="presParOf" srcId="{2E66E139-AE1D-4EBF-8601-6E4BE0196571}" destId="{B0C2279E-79D2-49C6-84FB-8F2EE8917FE6}" srcOrd="0" destOrd="0" presId="urn:microsoft.com/office/officeart/2016/7/layout/VerticalDownArrowProcess"/>
    <dgm:cxn modelId="{846206ED-7911-4C6D-8C98-69EDFE9189DC}" type="presParOf" srcId="{2E66E139-AE1D-4EBF-8601-6E4BE0196571}" destId="{F5DB5C5A-141F-4BEB-9DA5-8D8A54D3CD81}" srcOrd="1" destOrd="0" presId="urn:microsoft.com/office/officeart/2016/7/layout/VerticalDownArrowProcess"/>
    <dgm:cxn modelId="{F930BD4F-00B8-4423-90A9-C1495CFB88FB}" type="presParOf" srcId="{4C785059-8822-4E29-8E19-D0C57C8FB466}" destId="{F0EAF083-B82D-426E-A7A0-5B66A4CF9ED3}" srcOrd="1" destOrd="0" presId="urn:microsoft.com/office/officeart/2016/7/layout/VerticalDownArrowProcess"/>
    <dgm:cxn modelId="{DCCB9581-B456-4D27-B8CE-9471EAC252D0}" type="presParOf" srcId="{4C785059-8822-4E29-8E19-D0C57C8FB466}" destId="{98EF2EB4-4465-44AE-9CF6-8C8332212E92}" srcOrd="2" destOrd="0" presId="urn:microsoft.com/office/officeart/2016/7/layout/VerticalDownArrowProcess"/>
    <dgm:cxn modelId="{33CD42DF-809F-4946-B3A4-33F9F35936E5}" type="presParOf" srcId="{98EF2EB4-4465-44AE-9CF6-8C8332212E92}" destId="{38730240-4E22-4E24-A854-5059BF191970}" srcOrd="0" destOrd="0" presId="urn:microsoft.com/office/officeart/2016/7/layout/VerticalDownArrowProcess"/>
    <dgm:cxn modelId="{DE728396-685F-4CD9-AC7F-922FC1D73F92}" type="presParOf" srcId="{98EF2EB4-4465-44AE-9CF6-8C8332212E92}" destId="{7CC3624E-9ADB-4568-959A-04E45A8444DE}" srcOrd="1" destOrd="0" presId="urn:microsoft.com/office/officeart/2016/7/layout/VerticalDownArrowProcess"/>
    <dgm:cxn modelId="{D6762B9C-91F2-467D-A3D8-DC6E7618FEF4}" type="presParOf" srcId="{98EF2EB4-4465-44AE-9CF6-8C8332212E92}" destId="{3B2182A6-9A9A-4B9B-901C-664A2B9CC367}" srcOrd="2" destOrd="0" presId="urn:microsoft.com/office/officeart/2016/7/layout/VerticalDownArrowProcess"/>
    <dgm:cxn modelId="{C7EB9385-3A79-4DFA-B7C0-A62AB4E60643}" type="presParOf" srcId="{4C785059-8822-4E29-8E19-D0C57C8FB466}" destId="{AB503F42-9B48-4628-9440-1A476898902C}" srcOrd="3" destOrd="0" presId="urn:microsoft.com/office/officeart/2016/7/layout/VerticalDownArrowProcess"/>
    <dgm:cxn modelId="{054B2CA6-E2B4-4CB3-9FDF-B181B213116E}" type="presParOf" srcId="{4C785059-8822-4E29-8E19-D0C57C8FB466}" destId="{6C636B5B-D1AD-4A90-96BB-B32441E4853A}" srcOrd="4" destOrd="0" presId="urn:microsoft.com/office/officeart/2016/7/layout/VerticalDownArrowProcess"/>
    <dgm:cxn modelId="{47585BB3-1281-4010-8C64-F8B115E7C0BC}" type="presParOf" srcId="{6C636B5B-D1AD-4A90-96BB-B32441E4853A}" destId="{9E31081B-8222-4F5B-905E-29F4041887FF}" srcOrd="0" destOrd="0" presId="urn:microsoft.com/office/officeart/2016/7/layout/VerticalDownArrowProcess"/>
    <dgm:cxn modelId="{F26D09B3-3028-4E03-9F40-B9662D6BE8AA}" type="presParOf" srcId="{6C636B5B-D1AD-4A90-96BB-B32441E4853A}" destId="{5CD182D2-5D22-4C1B-8EBE-B5174128D0BE}" srcOrd="1" destOrd="0" presId="urn:microsoft.com/office/officeart/2016/7/layout/VerticalDownArrowProcess"/>
    <dgm:cxn modelId="{D4A1EC98-54A0-4D4A-B1B5-4DECCD67C961}" type="presParOf" srcId="{6C636B5B-D1AD-4A90-96BB-B32441E4853A}" destId="{FF0F45E2-3069-4DE2-957D-2E7857299100}" srcOrd="2" destOrd="0" presId="urn:microsoft.com/office/officeart/2016/7/layout/VerticalDownArrowProcess"/>
    <dgm:cxn modelId="{3D93A8E3-3DC2-4EFE-9E2C-B4DDEEFE1AAA}" type="presParOf" srcId="{4C785059-8822-4E29-8E19-D0C57C8FB466}" destId="{B208CA79-573A-4C56-9126-A8E14AE5AEC6}" srcOrd="5" destOrd="0" presId="urn:microsoft.com/office/officeart/2016/7/layout/VerticalDownArrowProcess"/>
    <dgm:cxn modelId="{6C4FDE2F-C5CA-401A-BE2C-ED6E232F1857}" type="presParOf" srcId="{4C785059-8822-4E29-8E19-D0C57C8FB466}" destId="{2B961322-577C-4906-9BE9-C6AC602923D2}" srcOrd="6" destOrd="0" presId="urn:microsoft.com/office/officeart/2016/7/layout/VerticalDownArrowProcess"/>
    <dgm:cxn modelId="{B407CEFA-36B2-4749-B90D-370748BB64FF}" type="presParOf" srcId="{2B961322-577C-4906-9BE9-C6AC602923D2}" destId="{1D273840-B78C-4370-8FD9-A919AC5C2DD3}" srcOrd="0" destOrd="0" presId="urn:microsoft.com/office/officeart/2016/7/layout/VerticalDownArrowProcess"/>
    <dgm:cxn modelId="{33C3BA9E-0D04-4ABF-8E3F-7FD262D2196C}" type="presParOf" srcId="{2B961322-577C-4906-9BE9-C6AC602923D2}" destId="{24C9ECB1-6580-47E5-9860-A6CAE575BD4A}" srcOrd="1" destOrd="0" presId="urn:microsoft.com/office/officeart/2016/7/layout/VerticalDownArrowProcess"/>
    <dgm:cxn modelId="{AECED848-ED8A-47DE-A0C3-3E0F4B8B8FB5}" type="presParOf" srcId="{2B961322-577C-4906-9BE9-C6AC602923D2}" destId="{E63C5EB9-5C80-4612-80E3-9C8778857BC5}" srcOrd="2" destOrd="0" presId="urn:microsoft.com/office/officeart/2016/7/layout/VerticalDownArrowProcess"/>
    <dgm:cxn modelId="{4A84E3BA-76FA-4560-BC71-590D08BBBCE0}" type="presParOf" srcId="{4C785059-8822-4E29-8E19-D0C57C8FB466}" destId="{7EBFA34E-1812-4DE1-831E-AF92CD71A03C}" srcOrd="7" destOrd="0" presId="urn:microsoft.com/office/officeart/2016/7/layout/VerticalDownArrowProcess"/>
    <dgm:cxn modelId="{71C51A53-BB2A-45B5-A415-D702C5172764}" type="presParOf" srcId="{4C785059-8822-4E29-8E19-D0C57C8FB466}" destId="{7086BC13-1744-4C22-808E-DA3119690F96}" srcOrd="8" destOrd="0" presId="urn:microsoft.com/office/officeart/2016/7/layout/VerticalDownArrowProcess"/>
    <dgm:cxn modelId="{895101AA-9635-43AA-9AB9-B89EFCB477B4}" type="presParOf" srcId="{7086BC13-1744-4C22-808E-DA3119690F96}" destId="{8B701492-9449-4CFE-B74E-A8AF9245B3EE}" srcOrd="0" destOrd="0" presId="urn:microsoft.com/office/officeart/2016/7/layout/VerticalDownArrowProcess"/>
    <dgm:cxn modelId="{7EE08721-D749-4069-8BCD-DE3824906B99}" type="presParOf" srcId="{7086BC13-1744-4C22-808E-DA3119690F96}" destId="{0E395F63-6FC3-4F68-9F64-7F0A54D61791}" srcOrd="1" destOrd="0" presId="urn:microsoft.com/office/officeart/2016/7/layout/VerticalDownArrowProcess"/>
    <dgm:cxn modelId="{A821C929-FA7E-4A55-9A54-D38ADE527428}" type="presParOf" srcId="{7086BC13-1744-4C22-808E-DA3119690F96}" destId="{8EB8655F-CA1B-44ED-8FF0-7AECB3833CB0}"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C2279E-79D2-49C6-84FB-8F2EE8917FE6}">
      <dsp:nvSpPr>
        <dsp:cNvPr id="0" name=""/>
        <dsp:cNvSpPr/>
      </dsp:nvSpPr>
      <dsp:spPr>
        <a:xfrm>
          <a:off x="0" y="3567262"/>
          <a:ext cx="2628900" cy="585239"/>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42240" rIns="186967" bIns="142240" numCol="1" spcCol="1270" anchor="ctr" anchorCtr="0">
          <a:noAutofit/>
        </a:bodyPr>
        <a:lstStyle/>
        <a:p>
          <a:pPr lvl="0" algn="ctr" defTabSz="889000">
            <a:lnSpc>
              <a:spcPct val="90000"/>
            </a:lnSpc>
            <a:spcBef>
              <a:spcPct val="0"/>
            </a:spcBef>
            <a:spcAft>
              <a:spcPct val="35000"/>
            </a:spcAft>
          </a:pPr>
          <a:r>
            <a:rPr lang="en-US" sz="2000" kern="1200"/>
            <a:t>Write</a:t>
          </a:r>
        </a:p>
      </dsp:txBody>
      <dsp:txXfrm>
        <a:off x="0" y="3567262"/>
        <a:ext cx="2628900" cy="585239"/>
      </dsp:txXfrm>
    </dsp:sp>
    <dsp:sp modelId="{F5DB5C5A-141F-4BEB-9DA5-8D8A54D3CD81}">
      <dsp:nvSpPr>
        <dsp:cNvPr id="0" name=""/>
        <dsp:cNvSpPr/>
      </dsp:nvSpPr>
      <dsp:spPr>
        <a:xfrm>
          <a:off x="2628900" y="3567262"/>
          <a:ext cx="7886700" cy="585239"/>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65100" rIns="159980" bIns="165100" numCol="1" spcCol="1270" anchor="ctr" anchorCtr="0">
          <a:noAutofit/>
        </a:bodyPr>
        <a:lstStyle/>
        <a:p>
          <a:pPr lvl="0" algn="l" defTabSz="577850">
            <a:lnSpc>
              <a:spcPct val="90000"/>
            </a:lnSpc>
            <a:spcBef>
              <a:spcPct val="0"/>
            </a:spcBef>
            <a:spcAft>
              <a:spcPct val="35000"/>
            </a:spcAft>
          </a:pPr>
          <a:r>
            <a:rPr lang="en-US" sz="1300" kern="1200"/>
            <a:t>Write a logical and insightful analysis </a:t>
          </a:r>
        </a:p>
      </dsp:txBody>
      <dsp:txXfrm>
        <a:off x="2628900" y="3567262"/>
        <a:ext cx="7886700" cy="585239"/>
      </dsp:txXfrm>
    </dsp:sp>
    <dsp:sp modelId="{7CC3624E-9ADB-4568-959A-04E45A8444DE}">
      <dsp:nvSpPr>
        <dsp:cNvPr id="0" name=""/>
        <dsp:cNvSpPr/>
      </dsp:nvSpPr>
      <dsp:spPr>
        <a:xfrm rot="10800000">
          <a:off x="0" y="2675943"/>
          <a:ext cx="2628900" cy="900097"/>
        </a:xfrm>
        <a:prstGeom prst="upArrowCallout">
          <a:avLst>
            <a:gd name="adj1" fmla="val 5000"/>
            <a:gd name="adj2" fmla="val 10000"/>
            <a:gd name="adj3" fmla="val 15000"/>
            <a:gd name="adj4" fmla="val 64977"/>
          </a:avLst>
        </a:prstGeom>
        <a:solidFill>
          <a:schemeClr val="accent2">
            <a:hueOff val="1591615"/>
            <a:satOff val="2700"/>
            <a:lumOff val="-98"/>
            <a:alphaOff val="0"/>
          </a:schemeClr>
        </a:solidFill>
        <a:ln w="12700" cap="flat" cmpd="sng" algn="ctr">
          <a:solidFill>
            <a:schemeClr val="accent2">
              <a:hueOff val="1591615"/>
              <a:satOff val="2700"/>
              <a:lumOff val="-9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42240" rIns="186967" bIns="142240" numCol="1" spcCol="1270" anchor="ctr" anchorCtr="0">
          <a:noAutofit/>
        </a:bodyPr>
        <a:lstStyle/>
        <a:p>
          <a:pPr lvl="0" algn="ctr" defTabSz="889000">
            <a:lnSpc>
              <a:spcPct val="90000"/>
            </a:lnSpc>
            <a:spcBef>
              <a:spcPct val="0"/>
            </a:spcBef>
            <a:spcAft>
              <a:spcPct val="35000"/>
            </a:spcAft>
          </a:pPr>
          <a:r>
            <a:rPr lang="en-US" sz="2000" kern="1200"/>
            <a:t>Recognise</a:t>
          </a:r>
        </a:p>
      </dsp:txBody>
      <dsp:txXfrm rot="-10800000">
        <a:off x="0" y="2675943"/>
        <a:ext cx="2628900" cy="585063"/>
      </dsp:txXfrm>
    </dsp:sp>
    <dsp:sp modelId="{3B2182A6-9A9A-4B9B-901C-664A2B9CC367}">
      <dsp:nvSpPr>
        <dsp:cNvPr id="0" name=""/>
        <dsp:cNvSpPr/>
      </dsp:nvSpPr>
      <dsp:spPr>
        <a:xfrm>
          <a:off x="2628900" y="2675943"/>
          <a:ext cx="7886700" cy="585063"/>
        </a:xfrm>
        <a:prstGeom prst="rect">
          <a:avLst/>
        </a:prstGeom>
        <a:solidFill>
          <a:schemeClr val="accent2">
            <a:tint val="40000"/>
            <a:alpha val="90000"/>
            <a:hueOff val="1569014"/>
            <a:satOff val="2444"/>
            <a:lumOff val="140"/>
            <a:alphaOff val="0"/>
          </a:schemeClr>
        </a:solidFill>
        <a:ln w="12700" cap="flat" cmpd="sng" algn="ctr">
          <a:solidFill>
            <a:schemeClr val="accent2">
              <a:tint val="40000"/>
              <a:alpha val="90000"/>
              <a:hueOff val="1569014"/>
              <a:satOff val="2444"/>
              <a:lumOff val="14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65100" rIns="159980" bIns="165100" numCol="1" spcCol="1270" anchor="ctr" anchorCtr="0">
          <a:noAutofit/>
        </a:bodyPr>
        <a:lstStyle/>
        <a:p>
          <a:pPr lvl="0" algn="l" defTabSz="577850">
            <a:lnSpc>
              <a:spcPct val="90000"/>
            </a:lnSpc>
            <a:spcBef>
              <a:spcPct val="0"/>
            </a:spcBef>
            <a:spcAft>
              <a:spcPct val="35000"/>
            </a:spcAft>
          </a:pPr>
          <a:r>
            <a:rPr lang="en-US" sz="1300" kern="1200"/>
            <a:t>Recognise important elements of the text such as contention, tone, audience, author, supporting arguments etc. </a:t>
          </a:r>
        </a:p>
      </dsp:txBody>
      <dsp:txXfrm>
        <a:off x="2628900" y="2675943"/>
        <a:ext cx="7886700" cy="585063"/>
      </dsp:txXfrm>
    </dsp:sp>
    <dsp:sp modelId="{5CD182D2-5D22-4C1B-8EBE-B5174128D0BE}">
      <dsp:nvSpPr>
        <dsp:cNvPr id="0" name=""/>
        <dsp:cNvSpPr/>
      </dsp:nvSpPr>
      <dsp:spPr>
        <a:xfrm rot="10800000">
          <a:off x="0" y="1784624"/>
          <a:ext cx="2628900" cy="900097"/>
        </a:xfrm>
        <a:prstGeom prst="upArrowCallout">
          <a:avLst>
            <a:gd name="adj1" fmla="val 5000"/>
            <a:gd name="adj2" fmla="val 10000"/>
            <a:gd name="adj3" fmla="val 15000"/>
            <a:gd name="adj4" fmla="val 64977"/>
          </a:avLst>
        </a:prstGeom>
        <a:solidFill>
          <a:schemeClr val="accent2">
            <a:hueOff val="3183231"/>
            <a:satOff val="5400"/>
            <a:lumOff val="-196"/>
            <a:alphaOff val="0"/>
          </a:schemeClr>
        </a:solidFill>
        <a:ln w="12700" cap="flat" cmpd="sng" algn="ctr">
          <a:solidFill>
            <a:schemeClr val="accent2">
              <a:hueOff val="3183231"/>
              <a:satOff val="5400"/>
              <a:lumOff val="-19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42240" rIns="186967" bIns="142240" numCol="1" spcCol="1270" anchor="ctr" anchorCtr="0">
          <a:noAutofit/>
        </a:bodyPr>
        <a:lstStyle/>
        <a:p>
          <a:pPr lvl="0" algn="ctr" defTabSz="889000">
            <a:lnSpc>
              <a:spcPct val="90000"/>
            </a:lnSpc>
            <a:spcBef>
              <a:spcPct val="0"/>
            </a:spcBef>
            <a:spcAft>
              <a:spcPct val="35000"/>
            </a:spcAft>
          </a:pPr>
          <a:r>
            <a:rPr lang="en-US" sz="2000" kern="1200"/>
            <a:t>Analyse</a:t>
          </a:r>
        </a:p>
      </dsp:txBody>
      <dsp:txXfrm rot="-10800000">
        <a:off x="0" y="1784624"/>
        <a:ext cx="2628900" cy="585063"/>
      </dsp:txXfrm>
    </dsp:sp>
    <dsp:sp modelId="{FF0F45E2-3069-4DE2-957D-2E7857299100}">
      <dsp:nvSpPr>
        <dsp:cNvPr id="0" name=""/>
        <dsp:cNvSpPr/>
      </dsp:nvSpPr>
      <dsp:spPr>
        <a:xfrm>
          <a:off x="2628900" y="1784624"/>
          <a:ext cx="7886700" cy="585063"/>
        </a:xfrm>
        <a:prstGeom prst="rect">
          <a:avLst/>
        </a:prstGeom>
        <a:solidFill>
          <a:schemeClr val="accent2">
            <a:tint val="40000"/>
            <a:alpha val="90000"/>
            <a:hueOff val="3138028"/>
            <a:satOff val="4888"/>
            <a:lumOff val="280"/>
            <a:alphaOff val="0"/>
          </a:schemeClr>
        </a:solidFill>
        <a:ln w="12700" cap="flat" cmpd="sng" algn="ctr">
          <a:solidFill>
            <a:schemeClr val="accent2">
              <a:tint val="40000"/>
              <a:alpha val="90000"/>
              <a:hueOff val="3138028"/>
              <a:satOff val="4888"/>
              <a:lumOff val="2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65100" rIns="159980" bIns="165100" numCol="1" spcCol="1270" anchor="ctr" anchorCtr="0">
          <a:noAutofit/>
        </a:bodyPr>
        <a:lstStyle/>
        <a:p>
          <a:pPr lvl="0" algn="l" defTabSz="577850">
            <a:lnSpc>
              <a:spcPct val="90000"/>
            </a:lnSpc>
            <a:spcBef>
              <a:spcPct val="0"/>
            </a:spcBef>
            <a:spcAft>
              <a:spcPct val="35000"/>
            </a:spcAft>
          </a:pPr>
          <a:r>
            <a:rPr lang="en-US" sz="1300" kern="1200"/>
            <a:t>Analyse the effects on the reader</a:t>
          </a:r>
        </a:p>
      </dsp:txBody>
      <dsp:txXfrm>
        <a:off x="2628900" y="1784624"/>
        <a:ext cx="7886700" cy="585063"/>
      </dsp:txXfrm>
    </dsp:sp>
    <dsp:sp modelId="{24C9ECB1-6580-47E5-9860-A6CAE575BD4A}">
      <dsp:nvSpPr>
        <dsp:cNvPr id="0" name=""/>
        <dsp:cNvSpPr/>
      </dsp:nvSpPr>
      <dsp:spPr>
        <a:xfrm rot="10800000">
          <a:off x="0" y="893305"/>
          <a:ext cx="2628900" cy="900097"/>
        </a:xfrm>
        <a:prstGeom prst="upArrowCallout">
          <a:avLst>
            <a:gd name="adj1" fmla="val 5000"/>
            <a:gd name="adj2" fmla="val 10000"/>
            <a:gd name="adj3" fmla="val 15000"/>
            <a:gd name="adj4" fmla="val 64977"/>
          </a:avLst>
        </a:prstGeom>
        <a:solidFill>
          <a:schemeClr val="accent2">
            <a:hueOff val="4774846"/>
            <a:satOff val="8100"/>
            <a:lumOff val="-294"/>
            <a:alphaOff val="0"/>
          </a:schemeClr>
        </a:solidFill>
        <a:ln w="12700" cap="flat" cmpd="sng" algn="ctr">
          <a:solidFill>
            <a:schemeClr val="accent2">
              <a:hueOff val="4774846"/>
              <a:satOff val="8100"/>
              <a:lumOff val="-29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42240" rIns="186967" bIns="142240" numCol="1" spcCol="1270" anchor="ctr" anchorCtr="0">
          <a:noAutofit/>
        </a:bodyPr>
        <a:lstStyle/>
        <a:p>
          <a:pPr lvl="0" algn="ctr" defTabSz="889000">
            <a:lnSpc>
              <a:spcPct val="90000"/>
            </a:lnSpc>
            <a:spcBef>
              <a:spcPct val="0"/>
            </a:spcBef>
            <a:spcAft>
              <a:spcPct val="35000"/>
            </a:spcAft>
          </a:pPr>
          <a:r>
            <a:rPr lang="en-US" sz="2000" kern="1200"/>
            <a:t>Know</a:t>
          </a:r>
        </a:p>
      </dsp:txBody>
      <dsp:txXfrm rot="-10800000">
        <a:off x="0" y="893305"/>
        <a:ext cx="2628900" cy="585063"/>
      </dsp:txXfrm>
    </dsp:sp>
    <dsp:sp modelId="{E63C5EB9-5C80-4612-80E3-9C8778857BC5}">
      <dsp:nvSpPr>
        <dsp:cNvPr id="0" name=""/>
        <dsp:cNvSpPr/>
      </dsp:nvSpPr>
      <dsp:spPr>
        <a:xfrm>
          <a:off x="2628900" y="893305"/>
          <a:ext cx="7886700" cy="585063"/>
        </a:xfrm>
        <a:prstGeom prst="rect">
          <a:avLst/>
        </a:prstGeom>
        <a:solidFill>
          <a:schemeClr val="accent2">
            <a:tint val="40000"/>
            <a:alpha val="90000"/>
            <a:hueOff val="4707042"/>
            <a:satOff val="7332"/>
            <a:lumOff val="420"/>
            <a:alphaOff val="0"/>
          </a:schemeClr>
        </a:solidFill>
        <a:ln w="12700" cap="flat" cmpd="sng" algn="ctr">
          <a:solidFill>
            <a:schemeClr val="accent2">
              <a:tint val="40000"/>
              <a:alpha val="90000"/>
              <a:hueOff val="4707042"/>
              <a:satOff val="7332"/>
              <a:lumOff val="42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65100" rIns="159980" bIns="165100" numCol="1" spcCol="1270" anchor="ctr" anchorCtr="0">
          <a:noAutofit/>
        </a:bodyPr>
        <a:lstStyle/>
        <a:p>
          <a:pPr lvl="0" algn="l" defTabSz="577850">
            <a:lnSpc>
              <a:spcPct val="90000"/>
            </a:lnSpc>
            <a:spcBef>
              <a:spcPct val="0"/>
            </a:spcBef>
            <a:spcAft>
              <a:spcPct val="35000"/>
            </a:spcAft>
          </a:pPr>
          <a:r>
            <a:rPr lang="en-US" sz="1300" kern="1200"/>
            <a:t>Know the persuasive techniques </a:t>
          </a:r>
        </a:p>
      </dsp:txBody>
      <dsp:txXfrm>
        <a:off x="2628900" y="893305"/>
        <a:ext cx="7886700" cy="585063"/>
      </dsp:txXfrm>
    </dsp:sp>
    <dsp:sp modelId="{0E395F63-6FC3-4F68-9F64-7F0A54D61791}">
      <dsp:nvSpPr>
        <dsp:cNvPr id="0" name=""/>
        <dsp:cNvSpPr/>
      </dsp:nvSpPr>
      <dsp:spPr>
        <a:xfrm rot="10800000">
          <a:off x="0" y="1985"/>
          <a:ext cx="2628900" cy="900097"/>
        </a:xfrm>
        <a:prstGeom prst="upArrowCallout">
          <a:avLst>
            <a:gd name="adj1" fmla="val 5000"/>
            <a:gd name="adj2" fmla="val 10000"/>
            <a:gd name="adj3" fmla="val 15000"/>
            <a:gd name="adj4" fmla="val 64977"/>
          </a:avLst>
        </a:prstGeom>
        <a:solidFill>
          <a:schemeClr val="accent2">
            <a:hueOff val="6366461"/>
            <a:satOff val="10800"/>
            <a:lumOff val="-392"/>
            <a:alphaOff val="0"/>
          </a:schemeClr>
        </a:solidFill>
        <a:ln w="12700" cap="flat" cmpd="sng" algn="ctr">
          <a:solidFill>
            <a:schemeClr val="accent2">
              <a:hueOff val="6366461"/>
              <a:satOff val="10800"/>
              <a:lumOff val="-39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42240" rIns="186967" bIns="142240" numCol="1" spcCol="1270" anchor="ctr" anchorCtr="0">
          <a:noAutofit/>
        </a:bodyPr>
        <a:lstStyle/>
        <a:p>
          <a:pPr lvl="0" algn="ctr" defTabSz="889000">
            <a:lnSpc>
              <a:spcPct val="90000"/>
            </a:lnSpc>
            <a:spcBef>
              <a:spcPct val="0"/>
            </a:spcBef>
            <a:spcAft>
              <a:spcPct val="35000"/>
            </a:spcAft>
          </a:pPr>
          <a:r>
            <a:rPr lang="en-US" sz="2000" kern="1200"/>
            <a:t>Read</a:t>
          </a:r>
        </a:p>
      </dsp:txBody>
      <dsp:txXfrm rot="-10800000">
        <a:off x="0" y="1985"/>
        <a:ext cx="2628900" cy="585063"/>
      </dsp:txXfrm>
    </dsp:sp>
    <dsp:sp modelId="{8EB8655F-CA1B-44ED-8FF0-7AECB3833CB0}">
      <dsp:nvSpPr>
        <dsp:cNvPr id="0" name=""/>
        <dsp:cNvSpPr/>
      </dsp:nvSpPr>
      <dsp:spPr>
        <a:xfrm>
          <a:off x="2628900" y="1985"/>
          <a:ext cx="7886700" cy="585063"/>
        </a:xfrm>
        <a:prstGeom prst="rect">
          <a:avLst/>
        </a:prstGeom>
        <a:solidFill>
          <a:schemeClr val="accent2">
            <a:tint val="40000"/>
            <a:alpha val="90000"/>
            <a:hueOff val="6276057"/>
            <a:satOff val="9776"/>
            <a:lumOff val="560"/>
            <a:alphaOff val="0"/>
          </a:schemeClr>
        </a:solidFill>
        <a:ln w="12700" cap="flat" cmpd="sng" algn="ctr">
          <a:solidFill>
            <a:schemeClr val="accent2">
              <a:tint val="40000"/>
              <a:alpha val="90000"/>
              <a:hueOff val="6276057"/>
              <a:satOff val="9776"/>
              <a:lumOff val="56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65100" rIns="159980" bIns="165100" numCol="1" spcCol="1270" anchor="ctr" anchorCtr="0">
          <a:noAutofit/>
        </a:bodyPr>
        <a:lstStyle/>
        <a:p>
          <a:pPr lvl="0" algn="l" defTabSz="577850">
            <a:lnSpc>
              <a:spcPct val="90000"/>
            </a:lnSpc>
            <a:spcBef>
              <a:spcPct val="0"/>
            </a:spcBef>
            <a:spcAft>
              <a:spcPct val="35000"/>
            </a:spcAft>
          </a:pPr>
          <a:r>
            <a:rPr lang="en-US" sz="1300" kern="1200"/>
            <a:t>Read a sustained piece of text</a:t>
          </a:r>
        </a:p>
      </dsp:txBody>
      <dsp:txXfrm>
        <a:off x="2628900" y="1985"/>
        <a:ext cx="7886700" cy="585063"/>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AU"/>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33503341-F6B5-4129-9B1F-B45A6AC6CC49}" type="datetimeFigureOut">
              <a:rPr lang="en-US" smtClean="0"/>
              <a:t>5/26/2017</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FA926C1-C942-42FB-9EC1-3B7DE03503BE}" type="slidenum">
              <a:rPr lang="en-AU" smtClean="0"/>
              <a:t>‹#›</a:t>
            </a:fld>
            <a:endParaRPr lang="en-AU" dirty="0"/>
          </a:p>
        </p:txBody>
      </p:sp>
    </p:spTree>
    <p:extLst>
      <p:ext uri="{BB962C8B-B14F-4D97-AF65-F5344CB8AC3E}">
        <p14:creationId xmlns:p14="http://schemas.microsoft.com/office/powerpoint/2010/main" val="2225022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33503341-F6B5-4129-9B1F-B45A6AC6CC49}" type="datetimeFigureOut">
              <a:rPr lang="en-US" smtClean="0"/>
              <a:t>5/26/2017</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FA926C1-C942-42FB-9EC1-3B7DE03503BE}" type="slidenum">
              <a:rPr lang="en-AU" smtClean="0"/>
              <a:t>‹#›</a:t>
            </a:fld>
            <a:endParaRPr lang="en-AU" dirty="0"/>
          </a:p>
        </p:txBody>
      </p:sp>
    </p:spTree>
    <p:extLst>
      <p:ext uri="{BB962C8B-B14F-4D97-AF65-F5344CB8AC3E}">
        <p14:creationId xmlns:p14="http://schemas.microsoft.com/office/powerpoint/2010/main" val="13096597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33503341-F6B5-4129-9B1F-B45A6AC6CC49}" type="datetimeFigureOut">
              <a:rPr lang="en-US" smtClean="0"/>
              <a:t>5/26/2017</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FA926C1-C942-42FB-9EC1-3B7DE03503BE}" type="slidenum">
              <a:rPr lang="en-AU" smtClean="0"/>
              <a:t>‹#›</a:t>
            </a:fld>
            <a:endParaRPr lang="en-AU" dirty="0"/>
          </a:p>
        </p:txBody>
      </p:sp>
    </p:spTree>
    <p:extLst>
      <p:ext uri="{BB962C8B-B14F-4D97-AF65-F5344CB8AC3E}">
        <p14:creationId xmlns:p14="http://schemas.microsoft.com/office/powerpoint/2010/main" val="16590164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36167D4-133E-4FA5-B7B3-0AB6B7F88267}" type="datetimeFigureOut">
              <a:rPr lang="en-AU" smtClean="0"/>
              <a:t>26/05/2017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C13F44D-EA2E-4570-9F35-D1449C9AB0B5}" type="slidenum">
              <a:rPr lang="en-AU" smtClean="0"/>
              <a:t>‹#›</a:t>
            </a:fld>
            <a:endParaRPr lang="en-AU"/>
          </a:p>
        </p:txBody>
      </p:sp>
    </p:spTree>
    <p:extLst>
      <p:ext uri="{BB962C8B-B14F-4D97-AF65-F5344CB8AC3E}">
        <p14:creationId xmlns:p14="http://schemas.microsoft.com/office/powerpoint/2010/main" val="960136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36167D4-133E-4FA5-B7B3-0AB6B7F88267}" type="datetimeFigureOut">
              <a:rPr lang="en-AU" smtClean="0"/>
              <a:t>26/05/2017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C13F44D-EA2E-4570-9F35-D1449C9AB0B5}" type="slidenum">
              <a:rPr lang="en-AU" smtClean="0"/>
              <a:t>‹#›</a:t>
            </a:fld>
            <a:endParaRPr lang="en-AU"/>
          </a:p>
        </p:txBody>
      </p:sp>
    </p:spTree>
    <p:extLst>
      <p:ext uri="{BB962C8B-B14F-4D97-AF65-F5344CB8AC3E}">
        <p14:creationId xmlns:p14="http://schemas.microsoft.com/office/powerpoint/2010/main" val="33829495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36167D4-133E-4FA5-B7B3-0AB6B7F88267}" type="datetimeFigureOut">
              <a:rPr lang="en-AU" smtClean="0"/>
              <a:t>26/05/2017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C13F44D-EA2E-4570-9F35-D1449C9AB0B5}" type="slidenum">
              <a:rPr lang="en-AU" smtClean="0"/>
              <a:t>‹#›</a:t>
            </a:fld>
            <a:endParaRPr lang="en-AU"/>
          </a:p>
        </p:txBody>
      </p:sp>
    </p:spTree>
    <p:extLst>
      <p:ext uri="{BB962C8B-B14F-4D97-AF65-F5344CB8AC3E}">
        <p14:creationId xmlns:p14="http://schemas.microsoft.com/office/powerpoint/2010/main" val="40254206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36167D4-133E-4FA5-B7B3-0AB6B7F88267}" type="datetimeFigureOut">
              <a:rPr lang="en-AU" smtClean="0"/>
              <a:t>26/05/2017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C13F44D-EA2E-4570-9F35-D1449C9AB0B5}" type="slidenum">
              <a:rPr lang="en-AU" smtClean="0"/>
              <a:t>‹#›</a:t>
            </a:fld>
            <a:endParaRPr lang="en-AU"/>
          </a:p>
        </p:txBody>
      </p:sp>
    </p:spTree>
    <p:extLst>
      <p:ext uri="{BB962C8B-B14F-4D97-AF65-F5344CB8AC3E}">
        <p14:creationId xmlns:p14="http://schemas.microsoft.com/office/powerpoint/2010/main" val="41940153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36167D4-133E-4FA5-B7B3-0AB6B7F88267}" type="datetimeFigureOut">
              <a:rPr lang="en-AU" smtClean="0"/>
              <a:t>26/05/2017</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BC13F44D-EA2E-4570-9F35-D1449C9AB0B5}" type="slidenum">
              <a:rPr lang="en-AU" smtClean="0"/>
              <a:t>‹#›</a:t>
            </a:fld>
            <a:endParaRPr lang="en-AU"/>
          </a:p>
        </p:txBody>
      </p:sp>
    </p:spTree>
    <p:extLst>
      <p:ext uri="{BB962C8B-B14F-4D97-AF65-F5344CB8AC3E}">
        <p14:creationId xmlns:p14="http://schemas.microsoft.com/office/powerpoint/2010/main" val="10284676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36167D4-133E-4FA5-B7B3-0AB6B7F88267}" type="datetimeFigureOut">
              <a:rPr lang="en-AU" smtClean="0"/>
              <a:t>26/05/2017</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BC13F44D-EA2E-4570-9F35-D1449C9AB0B5}" type="slidenum">
              <a:rPr lang="en-AU" smtClean="0"/>
              <a:t>‹#›</a:t>
            </a:fld>
            <a:endParaRPr lang="en-AU"/>
          </a:p>
        </p:txBody>
      </p:sp>
    </p:spTree>
    <p:extLst>
      <p:ext uri="{BB962C8B-B14F-4D97-AF65-F5344CB8AC3E}">
        <p14:creationId xmlns:p14="http://schemas.microsoft.com/office/powerpoint/2010/main" val="32041504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167D4-133E-4FA5-B7B3-0AB6B7F88267}" type="datetimeFigureOut">
              <a:rPr lang="en-AU" smtClean="0"/>
              <a:t>26/05/2017</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BC13F44D-EA2E-4570-9F35-D1449C9AB0B5}" type="slidenum">
              <a:rPr lang="en-AU" smtClean="0"/>
              <a:t>‹#›</a:t>
            </a:fld>
            <a:endParaRPr lang="en-AU"/>
          </a:p>
        </p:txBody>
      </p:sp>
    </p:spTree>
    <p:extLst>
      <p:ext uri="{BB962C8B-B14F-4D97-AF65-F5344CB8AC3E}">
        <p14:creationId xmlns:p14="http://schemas.microsoft.com/office/powerpoint/2010/main" val="24489890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36167D4-133E-4FA5-B7B3-0AB6B7F88267}" type="datetimeFigureOut">
              <a:rPr lang="en-AU" smtClean="0"/>
              <a:t>26/05/2017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C13F44D-EA2E-4570-9F35-D1449C9AB0B5}" type="slidenum">
              <a:rPr lang="en-AU" smtClean="0"/>
              <a:t>‹#›</a:t>
            </a:fld>
            <a:endParaRPr lang="en-AU"/>
          </a:p>
        </p:txBody>
      </p:sp>
    </p:spTree>
    <p:extLst>
      <p:ext uri="{BB962C8B-B14F-4D97-AF65-F5344CB8AC3E}">
        <p14:creationId xmlns:p14="http://schemas.microsoft.com/office/powerpoint/2010/main" val="939830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33503341-F6B5-4129-9B1F-B45A6AC6CC49}" type="datetimeFigureOut">
              <a:rPr lang="en-US" smtClean="0"/>
              <a:t>5/26/2017</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FA926C1-C942-42FB-9EC1-3B7DE03503BE}" type="slidenum">
              <a:rPr lang="en-AU" smtClean="0"/>
              <a:t>‹#›</a:t>
            </a:fld>
            <a:endParaRPr lang="en-AU" dirty="0"/>
          </a:p>
        </p:txBody>
      </p:sp>
    </p:spTree>
    <p:extLst>
      <p:ext uri="{BB962C8B-B14F-4D97-AF65-F5344CB8AC3E}">
        <p14:creationId xmlns:p14="http://schemas.microsoft.com/office/powerpoint/2010/main" val="15451153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36167D4-133E-4FA5-B7B3-0AB6B7F88267}" type="datetimeFigureOut">
              <a:rPr lang="en-AU" smtClean="0"/>
              <a:t>26/05/2017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C13F44D-EA2E-4570-9F35-D1449C9AB0B5}" type="slidenum">
              <a:rPr lang="en-AU" smtClean="0"/>
              <a:t>‹#›</a:t>
            </a:fld>
            <a:endParaRPr lang="en-AU"/>
          </a:p>
        </p:txBody>
      </p:sp>
    </p:spTree>
    <p:extLst>
      <p:ext uri="{BB962C8B-B14F-4D97-AF65-F5344CB8AC3E}">
        <p14:creationId xmlns:p14="http://schemas.microsoft.com/office/powerpoint/2010/main" val="27130957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36167D4-133E-4FA5-B7B3-0AB6B7F88267}" type="datetimeFigureOut">
              <a:rPr lang="en-AU" smtClean="0"/>
              <a:t>26/05/2017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C13F44D-EA2E-4570-9F35-D1449C9AB0B5}" type="slidenum">
              <a:rPr lang="en-AU" smtClean="0"/>
              <a:t>‹#›</a:t>
            </a:fld>
            <a:endParaRPr lang="en-AU"/>
          </a:p>
        </p:txBody>
      </p:sp>
    </p:spTree>
    <p:extLst>
      <p:ext uri="{BB962C8B-B14F-4D97-AF65-F5344CB8AC3E}">
        <p14:creationId xmlns:p14="http://schemas.microsoft.com/office/powerpoint/2010/main" val="38349494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36167D4-133E-4FA5-B7B3-0AB6B7F88267}" type="datetimeFigureOut">
              <a:rPr lang="en-AU" smtClean="0"/>
              <a:t>26/05/2017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C13F44D-EA2E-4570-9F35-D1449C9AB0B5}" type="slidenum">
              <a:rPr lang="en-AU" smtClean="0"/>
              <a:t>‹#›</a:t>
            </a:fld>
            <a:endParaRPr lang="en-AU"/>
          </a:p>
        </p:txBody>
      </p:sp>
    </p:spTree>
    <p:extLst>
      <p:ext uri="{BB962C8B-B14F-4D97-AF65-F5344CB8AC3E}">
        <p14:creationId xmlns:p14="http://schemas.microsoft.com/office/powerpoint/2010/main" val="2188019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3503341-F6B5-4129-9B1F-B45A6AC6CC49}" type="datetimeFigureOut">
              <a:rPr lang="en-US" smtClean="0"/>
              <a:t>5/26/2017</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FA926C1-C942-42FB-9EC1-3B7DE03503BE}" type="slidenum">
              <a:rPr lang="en-AU" smtClean="0"/>
              <a:t>‹#›</a:t>
            </a:fld>
            <a:endParaRPr lang="en-AU" dirty="0"/>
          </a:p>
        </p:txBody>
      </p:sp>
    </p:spTree>
    <p:extLst>
      <p:ext uri="{BB962C8B-B14F-4D97-AF65-F5344CB8AC3E}">
        <p14:creationId xmlns:p14="http://schemas.microsoft.com/office/powerpoint/2010/main" val="289208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33503341-F6B5-4129-9B1F-B45A6AC6CC49}" type="datetimeFigureOut">
              <a:rPr lang="en-US" smtClean="0"/>
              <a:t>5/26/2017</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3FA926C1-C942-42FB-9EC1-3B7DE03503BE}" type="slidenum">
              <a:rPr lang="en-AU" smtClean="0"/>
              <a:t>‹#›</a:t>
            </a:fld>
            <a:endParaRPr lang="en-AU" dirty="0"/>
          </a:p>
        </p:txBody>
      </p:sp>
    </p:spTree>
    <p:extLst>
      <p:ext uri="{BB962C8B-B14F-4D97-AF65-F5344CB8AC3E}">
        <p14:creationId xmlns:p14="http://schemas.microsoft.com/office/powerpoint/2010/main" val="88230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33503341-F6B5-4129-9B1F-B45A6AC6CC49}" type="datetimeFigureOut">
              <a:rPr lang="en-US" smtClean="0"/>
              <a:t>5/26/2017</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3FA926C1-C942-42FB-9EC1-3B7DE03503BE}" type="slidenum">
              <a:rPr lang="en-AU" smtClean="0"/>
              <a:t>‹#›</a:t>
            </a:fld>
            <a:endParaRPr lang="en-AU" dirty="0"/>
          </a:p>
        </p:txBody>
      </p:sp>
    </p:spTree>
    <p:extLst>
      <p:ext uri="{BB962C8B-B14F-4D97-AF65-F5344CB8AC3E}">
        <p14:creationId xmlns:p14="http://schemas.microsoft.com/office/powerpoint/2010/main" val="820578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33503341-F6B5-4129-9B1F-B45A6AC6CC49}" type="datetimeFigureOut">
              <a:rPr lang="en-US" smtClean="0"/>
              <a:t>5/26/2017</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3FA926C1-C942-42FB-9EC1-3B7DE03503BE}" type="slidenum">
              <a:rPr lang="en-AU" smtClean="0"/>
              <a:t>‹#›</a:t>
            </a:fld>
            <a:endParaRPr lang="en-AU" dirty="0"/>
          </a:p>
        </p:txBody>
      </p:sp>
    </p:spTree>
    <p:extLst>
      <p:ext uri="{BB962C8B-B14F-4D97-AF65-F5344CB8AC3E}">
        <p14:creationId xmlns:p14="http://schemas.microsoft.com/office/powerpoint/2010/main" val="4158649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503341-F6B5-4129-9B1F-B45A6AC6CC49}" type="datetimeFigureOut">
              <a:rPr lang="en-US" smtClean="0"/>
              <a:t>5/26/2017</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3FA926C1-C942-42FB-9EC1-3B7DE03503BE}" type="slidenum">
              <a:rPr lang="en-AU" smtClean="0"/>
              <a:t>‹#›</a:t>
            </a:fld>
            <a:endParaRPr lang="en-AU" dirty="0"/>
          </a:p>
        </p:txBody>
      </p:sp>
    </p:spTree>
    <p:extLst>
      <p:ext uri="{BB962C8B-B14F-4D97-AF65-F5344CB8AC3E}">
        <p14:creationId xmlns:p14="http://schemas.microsoft.com/office/powerpoint/2010/main" val="2494149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3503341-F6B5-4129-9B1F-B45A6AC6CC49}" type="datetimeFigureOut">
              <a:rPr lang="en-US" smtClean="0"/>
              <a:t>5/26/2017</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3FA926C1-C942-42FB-9EC1-3B7DE03503BE}" type="slidenum">
              <a:rPr lang="en-AU" smtClean="0"/>
              <a:t>‹#›</a:t>
            </a:fld>
            <a:endParaRPr lang="en-AU" dirty="0"/>
          </a:p>
        </p:txBody>
      </p:sp>
    </p:spTree>
    <p:extLst>
      <p:ext uri="{BB962C8B-B14F-4D97-AF65-F5344CB8AC3E}">
        <p14:creationId xmlns:p14="http://schemas.microsoft.com/office/powerpoint/2010/main" val="261876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3503341-F6B5-4129-9B1F-B45A6AC6CC49}" type="datetimeFigureOut">
              <a:rPr lang="en-US" smtClean="0"/>
              <a:t>5/26/2017</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3FA926C1-C942-42FB-9EC1-3B7DE03503BE}" type="slidenum">
              <a:rPr lang="en-AU" smtClean="0"/>
              <a:t>‹#›</a:t>
            </a:fld>
            <a:endParaRPr lang="en-AU" dirty="0"/>
          </a:p>
        </p:txBody>
      </p:sp>
    </p:spTree>
    <p:extLst>
      <p:ext uri="{BB962C8B-B14F-4D97-AF65-F5344CB8AC3E}">
        <p14:creationId xmlns:p14="http://schemas.microsoft.com/office/powerpoint/2010/main" val="270119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503341-F6B5-4129-9B1F-B45A6AC6CC49}" type="datetimeFigureOut">
              <a:rPr lang="en-US" smtClean="0"/>
              <a:t>5/26/2017</a:t>
            </a:fld>
            <a:endParaRPr lang="en-AU"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A926C1-C942-42FB-9EC1-3B7DE03503BE}" type="slidenum">
              <a:rPr lang="en-AU" smtClean="0"/>
              <a:t>‹#›</a:t>
            </a:fld>
            <a:endParaRPr lang="en-AU" dirty="0"/>
          </a:p>
        </p:txBody>
      </p:sp>
    </p:spTree>
    <p:extLst>
      <p:ext uri="{BB962C8B-B14F-4D97-AF65-F5344CB8AC3E}">
        <p14:creationId xmlns:p14="http://schemas.microsoft.com/office/powerpoint/2010/main" val="39580171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6167D4-133E-4FA5-B7B3-0AB6B7F88267}" type="datetimeFigureOut">
              <a:rPr lang="en-AU" smtClean="0"/>
              <a:t>26/05/2017</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13F44D-EA2E-4570-9F35-D1449C9AB0B5}" type="slidenum">
              <a:rPr lang="en-AU" smtClean="0"/>
              <a:t>‹#›</a:t>
            </a:fld>
            <a:endParaRPr lang="en-AU"/>
          </a:p>
        </p:txBody>
      </p:sp>
    </p:spTree>
    <p:extLst>
      <p:ext uri="{BB962C8B-B14F-4D97-AF65-F5344CB8AC3E}">
        <p14:creationId xmlns:p14="http://schemas.microsoft.com/office/powerpoint/2010/main" val="105344668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04671" y="2600324"/>
            <a:ext cx="6405753" cy="3277961"/>
          </a:xfrm>
        </p:spPr>
        <p:txBody>
          <a:bodyPr anchor="t">
            <a:normAutofit/>
          </a:bodyPr>
          <a:lstStyle/>
          <a:p>
            <a:pPr algn="l">
              <a:lnSpc>
                <a:spcPct val="80000"/>
              </a:lnSpc>
            </a:pPr>
            <a:r>
              <a:rPr lang="en-AU" sz="5000"/>
              <a:t/>
            </a:r>
            <a:br>
              <a:rPr lang="en-AU" sz="5000"/>
            </a:br>
            <a:r>
              <a:rPr lang="en-AU" sz="5000"/>
              <a:t/>
            </a:r>
            <a:br>
              <a:rPr lang="en-AU" sz="5000"/>
            </a:br>
            <a:r>
              <a:rPr lang="en-AU" sz="5000"/>
              <a:t>Language Analysis</a:t>
            </a:r>
            <a:br>
              <a:rPr lang="en-AU" sz="5000"/>
            </a:br>
            <a:r>
              <a:rPr lang="en-AU" sz="5000"/>
              <a:t/>
            </a:r>
            <a:br>
              <a:rPr lang="en-AU" sz="5000"/>
            </a:br>
            <a:endParaRPr lang="en-AU" sz="5000"/>
          </a:p>
        </p:txBody>
      </p:sp>
    </p:spTree>
    <p:extLst>
      <p:ext uri="{BB962C8B-B14F-4D97-AF65-F5344CB8AC3E}">
        <p14:creationId xmlns:p14="http://schemas.microsoft.com/office/powerpoint/2010/main" val="134234442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Form - Text Type</a:t>
            </a:r>
          </a:p>
        </p:txBody>
      </p:sp>
      <p:sp>
        <p:nvSpPr>
          <p:cNvPr id="3" name="Content Placeholder 2"/>
          <p:cNvSpPr>
            <a:spLocks noGrp="1"/>
          </p:cNvSpPr>
          <p:nvPr>
            <p:ph idx="1"/>
          </p:nvPr>
        </p:nvSpPr>
        <p:spPr/>
        <p:txBody>
          <a:bodyPr>
            <a:normAutofit lnSpcReduction="10000"/>
          </a:bodyPr>
          <a:lstStyle/>
          <a:p>
            <a:r>
              <a:rPr lang="en-AU" dirty="0"/>
              <a:t>Opinion piece</a:t>
            </a:r>
          </a:p>
          <a:p>
            <a:r>
              <a:rPr lang="en-AU" dirty="0"/>
              <a:t>Editorial</a:t>
            </a:r>
          </a:p>
          <a:p>
            <a:r>
              <a:rPr lang="en-AU" dirty="0"/>
              <a:t>Letter to the editor</a:t>
            </a:r>
          </a:p>
          <a:p>
            <a:r>
              <a:rPr lang="en-AU" dirty="0"/>
              <a:t>Newsletter</a:t>
            </a:r>
          </a:p>
          <a:p>
            <a:r>
              <a:rPr lang="en-AU" dirty="0"/>
              <a:t>Speech</a:t>
            </a:r>
          </a:p>
          <a:p>
            <a:pPr marL="0" indent="0">
              <a:buNone/>
            </a:pPr>
            <a:endParaRPr lang="en-AU" dirty="0"/>
          </a:p>
          <a:p>
            <a:pPr marL="0" indent="0">
              <a:buNone/>
            </a:pPr>
            <a:endParaRPr lang="en-AU" dirty="0"/>
          </a:p>
          <a:p>
            <a:pPr marL="0" indent="0">
              <a:buNone/>
            </a:pPr>
            <a:r>
              <a:rPr lang="en-AU" dirty="0"/>
              <a:t>Author, publication date and where it was published</a:t>
            </a:r>
          </a:p>
        </p:txBody>
      </p:sp>
    </p:spTree>
    <p:extLst>
      <p:ext uri="{BB962C8B-B14F-4D97-AF65-F5344CB8AC3E}">
        <p14:creationId xmlns:p14="http://schemas.microsoft.com/office/powerpoint/2010/main" val="552386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Tone</a:t>
            </a:r>
          </a:p>
        </p:txBody>
      </p:sp>
      <p:sp>
        <p:nvSpPr>
          <p:cNvPr id="3" name="Content Placeholder 2"/>
          <p:cNvSpPr>
            <a:spLocks noGrp="1"/>
          </p:cNvSpPr>
          <p:nvPr>
            <p:ph idx="1"/>
          </p:nvPr>
        </p:nvSpPr>
        <p:spPr>
          <a:xfrm>
            <a:off x="515332" y="1128860"/>
            <a:ext cx="10972800" cy="4525963"/>
          </a:xfrm>
        </p:spPr>
        <p:txBody>
          <a:bodyPr>
            <a:normAutofit fontScale="85000" lnSpcReduction="10000"/>
          </a:bodyPr>
          <a:lstStyle/>
          <a:p>
            <a:r>
              <a:rPr lang="en-AU" dirty="0"/>
              <a:t>How are they saying it? Is their tone angry, exasperated, annoyed, intrigued, hopeful, enthusiastic, dejected, sarcastic, calm, reasonable?</a:t>
            </a:r>
          </a:p>
          <a:p>
            <a:endParaRPr lang="en-AU" dirty="0"/>
          </a:p>
          <a:p>
            <a:r>
              <a:rPr lang="en-AU" dirty="0"/>
              <a:t>Tone will usually change throughout an article for effect. One of the best things you can do is comment on this change. </a:t>
            </a:r>
          </a:p>
          <a:p>
            <a:endParaRPr lang="en-AU" dirty="0"/>
          </a:p>
          <a:p>
            <a:r>
              <a:rPr lang="en-AU" dirty="0"/>
              <a:t>Some tones are common companions</a:t>
            </a:r>
          </a:p>
          <a:p>
            <a:pPr marL="0" indent="0">
              <a:buNone/>
            </a:pPr>
            <a:r>
              <a:rPr lang="en-AU" dirty="0"/>
              <a:t>Aggressive – sarcastic</a:t>
            </a:r>
          </a:p>
          <a:p>
            <a:pPr marL="0" indent="0">
              <a:buNone/>
            </a:pPr>
            <a:endParaRPr lang="en-AU" dirty="0"/>
          </a:p>
          <a:p>
            <a:pPr marL="0" indent="0">
              <a:buNone/>
            </a:pPr>
            <a:r>
              <a:rPr lang="en-AU" dirty="0"/>
              <a:t>Reason – Calm</a:t>
            </a:r>
          </a:p>
          <a:p>
            <a:pPr marL="0" indent="0">
              <a:buNone/>
            </a:pPr>
            <a:endParaRPr lang="en-AU" dirty="0"/>
          </a:p>
          <a:p>
            <a:pPr marL="0" indent="0">
              <a:buNone/>
            </a:pPr>
            <a:endParaRPr lang="en-AU" dirty="0"/>
          </a:p>
          <a:p>
            <a:pPr marL="0" indent="0">
              <a:buNone/>
            </a:pPr>
            <a:endParaRPr lang="en-AU" dirty="0"/>
          </a:p>
        </p:txBody>
      </p:sp>
    </p:spTree>
    <p:extLst>
      <p:ext uri="{BB962C8B-B14F-4D97-AF65-F5344CB8AC3E}">
        <p14:creationId xmlns:p14="http://schemas.microsoft.com/office/powerpoint/2010/main" val="22575404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Audience</a:t>
            </a:r>
          </a:p>
        </p:txBody>
      </p:sp>
      <p:sp>
        <p:nvSpPr>
          <p:cNvPr id="3" name="Content Placeholder 2"/>
          <p:cNvSpPr>
            <a:spLocks noGrp="1"/>
          </p:cNvSpPr>
          <p:nvPr>
            <p:ph idx="1"/>
          </p:nvPr>
        </p:nvSpPr>
        <p:spPr>
          <a:xfrm>
            <a:off x="609600" y="1131217"/>
            <a:ext cx="10972800" cy="4994948"/>
          </a:xfrm>
        </p:spPr>
        <p:txBody>
          <a:bodyPr/>
          <a:lstStyle/>
          <a:p>
            <a:r>
              <a:rPr lang="en-AU" dirty="0"/>
              <a:t>It’s never EVERYONE</a:t>
            </a:r>
          </a:p>
          <a:p>
            <a:r>
              <a:rPr lang="en-AU" dirty="0"/>
              <a:t>Who would care about this issue? Who is the message supposed to be for? Who would read it and why?</a:t>
            </a:r>
          </a:p>
          <a:p>
            <a:r>
              <a:rPr lang="en-AU" dirty="0"/>
              <a:t>Sometimes authors will directly speak to, and name their audience in their text.</a:t>
            </a:r>
          </a:p>
          <a:p>
            <a:r>
              <a:rPr lang="en-AU" dirty="0"/>
              <a:t>Who the audience is can affect the authors tone and choice of persuasive techniques. Some audiences will respond better to facts and reason and others to emotional appeals and hyperboles. </a:t>
            </a:r>
          </a:p>
          <a:p>
            <a:endParaRPr lang="en-AU" dirty="0"/>
          </a:p>
        </p:txBody>
      </p:sp>
    </p:spTree>
    <p:extLst>
      <p:ext uri="{BB962C8B-B14F-4D97-AF65-F5344CB8AC3E}">
        <p14:creationId xmlns:p14="http://schemas.microsoft.com/office/powerpoint/2010/main" val="2075231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4120" t="12273" r="16614" b="5769"/>
          <a:stretch/>
        </p:blipFill>
        <p:spPr bwMode="auto">
          <a:xfrm>
            <a:off x="3359696" y="188640"/>
            <a:ext cx="5616624" cy="6336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772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3552" y="692696"/>
            <a:ext cx="8229600" cy="5832648"/>
          </a:xfrm>
        </p:spPr>
        <p:txBody>
          <a:bodyPr>
            <a:noAutofit/>
          </a:bodyPr>
          <a:lstStyle/>
          <a:p>
            <a:pPr marL="0" indent="0">
              <a:buNone/>
            </a:pPr>
            <a:r>
              <a:rPr lang="en-AU" sz="2800" dirty="0"/>
              <a:t>In Principal Sylvia Platt’s letter on behalf of Rigdemount Secondary College, she wants to communicate the change in expectation at the school in regards to electronic devices. Employing a measured tone, she uses formal language to delivery a clear unambiguous message to her audience. Directly addressing parents, there is no doubt the message is also intended for students of the school as they are the ones accountable for the new rules. Featuring bold font and short bullet points, Platt’s positions the audience to see the new requirements set across the school community and the measurable consequences if they are not followed.</a:t>
            </a:r>
          </a:p>
        </p:txBody>
      </p:sp>
    </p:spTree>
    <p:extLst>
      <p:ext uri="{BB962C8B-B14F-4D97-AF65-F5344CB8AC3E}">
        <p14:creationId xmlns:p14="http://schemas.microsoft.com/office/powerpoint/2010/main" val="18254331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Writing Paragraphs</a:t>
            </a:r>
          </a:p>
        </p:txBody>
      </p:sp>
      <p:sp>
        <p:nvSpPr>
          <p:cNvPr id="3" name="Content Placeholder 2"/>
          <p:cNvSpPr>
            <a:spLocks noGrp="1"/>
          </p:cNvSpPr>
          <p:nvPr>
            <p:ph idx="1"/>
          </p:nvPr>
        </p:nvSpPr>
        <p:spPr>
          <a:xfrm>
            <a:off x="609600" y="1600201"/>
            <a:ext cx="10972800" cy="4525963"/>
          </a:xfrm>
        </p:spPr>
        <p:txBody>
          <a:bodyPr/>
          <a:lstStyle/>
          <a:p>
            <a:r>
              <a:rPr lang="en-AU" dirty="0"/>
              <a:t>Smith uses __________ when she asserts that “_____________” as a result ___________________.</a:t>
            </a:r>
          </a:p>
          <a:p>
            <a:endParaRPr lang="en-AU" dirty="0"/>
          </a:p>
          <a:p>
            <a:r>
              <a:rPr lang="en-AU" dirty="0"/>
              <a:t>Smith’s statement that “_____________________”  is an ____________ designed to _____________________.</a:t>
            </a:r>
          </a:p>
          <a:p>
            <a:endParaRPr lang="en-AU" dirty="0"/>
          </a:p>
          <a:p>
            <a:r>
              <a:rPr lang="en-AU" dirty="0"/>
              <a:t>Smith also aims to ______________________  when she argues “________________” , a blatant appeal to_________.</a:t>
            </a:r>
          </a:p>
        </p:txBody>
      </p:sp>
      <p:sp>
        <p:nvSpPr>
          <p:cNvPr id="4" name="TextBox 3"/>
          <p:cNvSpPr txBox="1"/>
          <p:nvPr/>
        </p:nvSpPr>
        <p:spPr>
          <a:xfrm>
            <a:off x="3148553" y="1600201"/>
            <a:ext cx="1630837" cy="400110"/>
          </a:xfrm>
          <a:prstGeom prst="rect">
            <a:avLst/>
          </a:prstGeom>
          <a:noFill/>
        </p:spPr>
        <p:txBody>
          <a:bodyPr wrap="square" rtlCol="0">
            <a:spAutoFit/>
          </a:bodyPr>
          <a:lstStyle/>
          <a:p>
            <a:r>
              <a:rPr lang="en-AU" sz="2000" b="1" dirty="0">
                <a:solidFill>
                  <a:srgbClr val="F04AF0"/>
                </a:solidFill>
              </a:rPr>
              <a:t>Technique</a:t>
            </a:r>
          </a:p>
        </p:txBody>
      </p:sp>
      <p:sp>
        <p:nvSpPr>
          <p:cNvPr id="5" name="TextBox 4"/>
          <p:cNvSpPr txBox="1"/>
          <p:nvPr/>
        </p:nvSpPr>
        <p:spPr>
          <a:xfrm>
            <a:off x="1517716" y="3769937"/>
            <a:ext cx="1630837" cy="400110"/>
          </a:xfrm>
          <a:prstGeom prst="rect">
            <a:avLst/>
          </a:prstGeom>
          <a:noFill/>
        </p:spPr>
        <p:txBody>
          <a:bodyPr wrap="square" rtlCol="0">
            <a:spAutoFit/>
          </a:bodyPr>
          <a:lstStyle/>
          <a:p>
            <a:r>
              <a:rPr lang="en-AU" sz="2000" b="1" dirty="0">
                <a:solidFill>
                  <a:srgbClr val="F04AF0"/>
                </a:solidFill>
              </a:rPr>
              <a:t>Technique</a:t>
            </a:r>
          </a:p>
        </p:txBody>
      </p:sp>
      <p:pic>
        <p:nvPicPr>
          <p:cNvPr id="6" name="Picture 5"/>
          <p:cNvPicPr>
            <a:picLocks noChangeAspect="1"/>
          </p:cNvPicPr>
          <p:nvPr/>
        </p:nvPicPr>
        <p:blipFill>
          <a:blip r:embed="rId2"/>
          <a:stretch>
            <a:fillRect/>
          </a:stretch>
        </p:blipFill>
        <p:spPr>
          <a:xfrm>
            <a:off x="9358669" y="5432613"/>
            <a:ext cx="1694835" cy="536494"/>
          </a:xfrm>
          <a:prstGeom prst="rect">
            <a:avLst/>
          </a:prstGeom>
        </p:spPr>
      </p:pic>
      <p:sp>
        <p:nvSpPr>
          <p:cNvPr id="7" name="TextBox 6"/>
          <p:cNvSpPr txBox="1"/>
          <p:nvPr/>
        </p:nvSpPr>
        <p:spPr>
          <a:xfrm>
            <a:off x="1948705" y="2182874"/>
            <a:ext cx="1199848" cy="400110"/>
          </a:xfrm>
          <a:prstGeom prst="rect">
            <a:avLst/>
          </a:prstGeom>
          <a:noFill/>
        </p:spPr>
        <p:txBody>
          <a:bodyPr wrap="square" rtlCol="0">
            <a:spAutoFit/>
          </a:bodyPr>
          <a:lstStyle/>
          <a:p>
            <a:r>
              <a:rPr lang="en-AU" sz="2000" b="1" dirty="0">
                <a:solidFill>
                  <a:srgbClr val="FF0000"/>
                </a:solidFill>
              </a:rPr>
              <a:t>Example</a:t>
            </a:r>
          </a:p>
        </p:txBody>
      </p:sp>
      <p:pic>
        <p:nvPicPr>
          <p:cNvPr id="8" name="Picture 7"/>
          <p:cNvPicPr>
            <a:picLocks noChangeAspect="1"/>
          </p:cNvPicPr>
          <p:nvPr/>
        </p:nvPicPr>
        <p:blipFill>
          <a:blip r:embed="rId3"/>
          <a:stretch>
            <a:fillRect/>
          </a:stretch>
        </p:blipFill>
        <p:spPr>
          <a:xfrm>
            <a:off x="6256861" y="3233443"/>
            <a:ext cx="1261981" cy="536494"/>
          </a:xfrm>
          <a:prstGeom prst="rect">
            <a:avLst/>
          </a:prstGeom>
        </p:spPr>
      </p:pic>
      <p:pic>
        <p:nvPicPr>
          <p:cNvPr id="9" name="Picture 8"/>
          <p:cNvPicPr>
            <a:picLocks noChangeAspect="1"/>
          </p:cNvPicPr>
          <p:nvPr/>
        </p:nvPicPr>
        <p:blipFill>
          <a:blip r:embed="rId3"/>
          <a:stretch>
            <a:fillRect/>
          </a:stretch>
        </p:blipFill>
        <p:spPr>
          <a:xfrm>
            <a:off x="3332980" y="5432613"/>
            <a:ext cx="1261981" cy="536494"/>
          </a:xfrm>
          <a:prstGeom prst="rect">
            <a:avLst/>
          </a:prstGeom>
        </p:spPr>
      </p:pic>
      <p:sp>
        <p:nvSpPr>
          <p:cNvPr id="11" name="TextBox 10"/>
          <p:cNvSpPr txBox="1"/>
          <p:nvPr/>
        </p:nvSpPr>
        <p:spPr>
          <a:xfrm>
            <a:off x="7192651" y="2094579"/>
            <a:ext cx="1084083" cy="400110"/>
          </a:xfrm>
          <a:prstGeom prst="rect">
            <a:avLst/>
          </a:prstGeom>
          <a:noFill/>
        </p:spPr>
        <p:txBody>
          <a:bodyPr wrap="square" rtlCol="0">
            <a:spAutoFit/>
          </a:bodyPr>
          <a:lstStyle/>
          <a:p>
            <a:r>
              <a:rPr lang="en-AU" sz="2000" b="1" dirty="0">
                <a:solidFill>
                  <a:srgbClr val="00B050"/>
                </a:solidFill>
              </a:rPr>
              <a:t>Effect</a:t>
            </a:r>
          </a:p>
        </p:txBody>
      </p:sp>
      <p:pic>
        <p:nvPicPr>
          <p:cNvPr id="12" name="Picture 11"/>
          <p:cNvPicPr>
            <a:picLocks noChangeAspect="1"/>
          </p:cNvPicPr>
          <p:nvPr/>
        </p:nvPicPr>
        <p:blipFill>
          <a:blip r:embed="rId4"/>
          <a:stretch>
            <a:fillRect/>
          </a:stretch>
        </p:blipFill>
        <p:spPr>
          <a:xfrm>
            <a:off x="7124490" y="3779413"/>
            <a:ext cx="1152244" cy="542591"/>
          </a:xfrm>
          <a:prstGeom prst="rect">
            <a:avLst/>
          </a:prstGeom>
        </p:spPr>
      </p:pic>
      <p:pic>
        <p:nvPicPr>
          <p:cNvPr id="13" name="Picture 12"/>
          <p:cNvPicPr>
            <a:picLocks noChangeAspect="1"/>
          </p:cNvPicPr>
          <p:nvPr/>
        </p:nvPicPr>
        <p:blipFill>
          <a:blip r:embed="rId4"/>
          <a:stretch>
            <a:fillRect/>
          </a:stretch>
        </p:blipFill>
        <p:spPr>
          <a:xfrm>
            <a:off x="5519878" y="4890022"/>
            <a:ext cx="1152244" cy="542591"/>
          </a:xfrm>
          <a:prstGeom prst="rect">
            <a:avLst/>
          </a:prstGeom>
        </p:spPr>
      </p:pic>
    </p:spTree>
    <p:extLst>
      <p:ext uri="{BB962C8B-B14F-4D97-AF65-F5344CB8AC3E}">
        <p14:creationId xmlns:p14="http://schemas.microsoft.com/office/powerpoint/2010/main" val="21535987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Conclusion</a:t>
            </a:r>
          </a:p>
        </p:txBody>
      </p:sp>
      <p:sp>
        <p:nvSpPr>
          <p:cNvPr id="3" name="Content Placeholder 2"/>
          <p:cNvSpPr>
            <a:spLocks noGrp="1"/>
          </p:cNvSpPr>
          <p:nvPr>
            <p:ph idx="1"/>
          </p:nvPr>
        </p:nvSpPr>
        <p:spPr>
          <a:xfrm>
            <a:off x="609600" y="1187777"/>
            <a:ext cx="10972800" cy="4938387"/>
          </a:xfrm>
        </p:spPr>
        <p:txBody>
          <a:bodyPr>
            <a:normAutofit/>
          </a:bodyPr>
          <a:lstStyle/>
          <a:p>
            <a:r>
              <a:rPr lang="en-AU" dirty="0"/>
              <a:t>Restate contention</a:t>
            </a:r>
          </a:p>
          <a:p>
            <a:pPr marL="0" indent="0">
              <a:buNone/>
            </a:pPr>
            <a:r>
              <a:rPr lang="en-AU" sz="2400" dirty="0"/>
              <a:t>(Author) contends that…</a:t>
            </a:r>
            <a:br>
              <a:rPr lang="en-AU" sz="2400" dirty="0"/>
            </a:br>
            <a:r>
              <a:rPr lang="en-AU" sz="2400" dirty="0"/>
              <a:t>In (author) (form) they argue that..</a:t>
            </a:r>
            <a:br>
              <a:rPr lang="en-AU" sz="2400" dirty="0"/>
            </a:br>
            <a:endParaRPr lang="en-AU" dirty="0"/>
          </a:p>
          <a:p>
            <a:r>
              <a:rPr lang="en-AU" dirty="0"/>
              <a:t>Comment on overall approach</a:t>
            </a:r>
          </a:p>
          <a:p>
            <a:pPr marL="0" indent="0">
              <a:buNone/>
            </a:pPr>
            <a:r>
              <a:rPr lang="en-AU" sz="2400" dirty="0"/>
              <a:t>(Author) employs a series of____ and _____ in an attempt to…</a:t>
            </a:r>
          </a:p>
          <a:p>
            <a:pPr marL="0" indent="0">
              <a:buNone/>
            </a:pPr>
            <a:r>
              <a:rPr lang="en-AU" sz="2400" dirty="0"/>
              <a:t>Relying heavily on _______ and _______ (author) persuades…</a:t>
            </a:r>
          </a:p>
          <a:p>
            <a:pPr marL="0" indent="0">
              <a:buNone/>
            </a:pPr>
            <a:endParaRPr lang="en-AU" sz="2000" dirty="0"/>
          </a:p>
          <a:p>
            <a:pPr marL="0" indent="0">
              <a:buNone/>
            </a:pPr>
            <a:endParaRPr lang="en-AU" dirty="0"/>
          </a:p>
        </p:txBody>
      </p:sp>
    </p:spTree>
    <p:extLst>
      <p:ext uri="{BB962C8B-B14F-4D97-AF65-F5344CB8AC3E}">
        <p14:creationId xmlns:p14="http://schemas.microsoft.com/office/powerpoint/2010/main" val="2256823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Visuals</a:t>
            </a:r>
          </a:p>
        </p:txBody>
      </p:sp>
      <p:sp>
        <p:nvSpPr>
          <p:cNvPr id="3" name="Content Placeholder 2"/>
          <p:cNvSpPr>
            <a:spLocks noGrp="1"/>
          </p:cNvSpPr>
          <p:nvPr>
            <p:ph idx="1"/>
          </p:nvPr>
        </p:nvSpPr>
        <p:spPr/>
        <p:txBody>
          <a:bodyPr/>
          <a:lstStyle/>
          <a:p>
            <a:r>
              <a:rPr lang="en-AU" dirty="0"/>
              <a:t>Photos</a:t>
            </a:r>
          </a:p>
          <a:p>
            <a:r>
              <a:rPr lang="en-AU" dirty="0"/>
              <a:t>Artwork</a:t>
            </a:r>
          </a:p>
          <a:p>
            <a:r>
              <a:rPr lang="en-AU" dirty="0"/>
              <a:t>Graphs</a:t>
            </a:r>
          </a:p>
          <a:p>
            <a:r>
              <a:rPr lang="en-AU" dirty="0"/>
              <a:t>Cartoons</a:t>
            </a:r>
          </a:p>
          <a:p>
            <a:endParaRPr lang="en-AU" dirty="0"/>
          </a:p>
          <a:p>
            <a:r>
              <a:rPr lang="en-AU" dirty="0"/>
              <a:t>All techniques used to support the argument and persuade the reader</a:t>
            </a:r>
          </a:p>
        </p:txBody>
      </p:sp>
    </p:spTree>
    <p:extLst>
      <p:ext uri="{BB962C8B-B14F-4D97-AF65-F5344CB8AC3E}">
        <p14:creationId xmlns:p14="http://schemas.microsoft.com/office/powerpoint/2010/main" val="3962306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Examining Visuals</a:t>
            </a:r>
          </a:p>
        </p:txBody>
      </p:sp>
      <p:sp>
        <p:nvSpPr>
          <p:cNvPr id="3" name="Content Placeholder 2"/>
          <p:cNvSpPr>
            <a:spLocks noGrp="1"/>
          </p:cNvSpPr>
          <p:nvPr>
            <p:ph idx="1"/>
          </p:nvPr>
        </p:nvSpPr>
        <p:spPr/>
        <p:txBody>
          <a:bodyPr/>
          <a:lstStyle/>
          <a:p>
            <a:r>
              <a:rPr lang="en-AU" dirty="0"/>
              <a:t>Start the same way you would with the text</a:t>
            </a:r>
          </a:p>
          <a:p>
            <a:r>
              <a:rPr lang="en-AU" dirty="0"/>
              <a:t>What is it’s purpose?</a:t>
            </a:r>
          </a:p>
          <a:p>
            <a:r>
              <a:rPr lang="en-AU" dirty="0"/>
              <a:t>What techniques is it using to persuade?</a:t>
            </a:r>
          </a:p>
          <a:p>
            <a:r>
              <a:rPr lang="en-AU" dirty="0"/>
              <a:t>Colours, information, emotion, humour</a:t>
            </a:r>
          </a:p>
        </p:txBody>
      </p:sp>
    </p:spTree>
    <p:extLst>
      <p:ext uri="{BB962C8B-B14F-4D97-AF65-F5344CB8AC3E}">
        <p14:creationId xmlns:p14="http://schemas.microsoft.com/office/powerpoint/2010/main" val="1127895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Writing on Visuals</a:t>
            </a:r>
          </a:p>
        </p:txBody>
      </p:sp>
      <p:sp>
        <p:nvSpPr>
          <p:cNvPr id="3" name="Content Placeholder 2"/>
          <p:cNvSpPr>
            <a:spLocks noGrp="1"/>
          </p:cNvSpPr>
          <p:nvPr>
            <p:ph idx="1"/>
          </p:nvPr>
        </p:nvSpPr>
        <p:spPr/>
        <p:txBody>
          <a:bodyPr/>
          <a:lstStyle/>
          <a:p>
            <a:r>
              <a:rPr lang="en-AU" dirty="0"/>
              <a:t>Write about the visuals as they appear in the text</a:t>
            </a:r>
          </a:p>
          <a:p>
            <a:r>
              <a:rPr lang="en-AU" dirty="0"/>
              <a:t>Don’t write about the visuals in a separate paragraph, find a way to link it to the text</a:t>
            </a:r>
          </a:p>
          <a:p>
            <a:r>
              <a:rPr lang="en-AU" dirty="0"/>
              <a:t>If the image includes writing you need to comment on it</a:t>
            </a:r>
          </a:p>
          <a:p>
            <a:endParaRPr lang="en-AU" dirty="0"/>
          </a:p>
        </p:txBody>
      </p:sp>
    </p:spTree>
    <p:extLst>
      <p:ext uri="{BB962C8B-B14F-4D97-AF65-F5344CB8AC3E}">
        <p14:creationId xmlns:p14="http://schemas.microsoft.com/office/powerpoint/2010/main" val="1060705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0588" y="965199"/>
            <a:ext cx="6766078" cy="4927601"/>
          </a:xfrm>
        </p:spPr>
        <p:txBody>
          <a:bodyPr vert="horz" lIns="91440" tIns="45720" rIns="91440" bIns="45720" rtlCol="0" anchor="ctr">
            <a:normAutofit/>
          </a:bodyPr>
          <a:lstStyle/>
          <a:p>
            <a:r>
              <a:rPr lang="en-US" sz="5400" kern="1200">
                <a:solidFill>
                  <a:schemeClr val="tx1">
                    <a:lumMod val="85000"/>
                    <a:lumOff val="15000"/>
                  </a:schemeClr>
                </a:solidFill>
                <a:latin typeface="+mj-lt"/>
                <a:ea typeface="+mj-ea"/>
                <a:cs typeface="+mj-cs"/>
              </a:rPr>
              <a:t>What is the main purpose of language analysis?</a:t>
            </a:r>
          </a:p>
        </p:txBody>
      </p:sp>
    </p:spTree>
    <p:extLst>
      <p:ext uri="{BB962C8B-B14F-4D97-AF65-F5344CB8AC3E}">
        <p14:creationId xmlns:p14="http://schemas.microsoft.com/office/powerpoint/2010/main" val="35101797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98625" y="298432"/>
            <a:ext cx="9394750" cy="6261135"/>
          </a:xfrm>
          <a:prstGeom prst="rect">
            <a:avLst/>
          </a:prstGeom>
        </p:spPr>
      </p:pic>
    </p:spTree>
    <p:extLst>
      <p:ext uri="{BB962C8B-B14F-4D97-AF65-F5344CB8AC3E}">
        <p14:creationId xmlns:p14="http://schemas.microsoft.com/office/powerpoint/2010/main" val="6181836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0829" y="131975"/>
            <a:ext cx="12041171" cy="6909848"/>
          </a:xfrm>
        </p:spPr>
        <p:txBody>
          <a:bodyPr>
            <a:normAutofit fontScale="92500" lnSpcReduction="20000"/>
          </a:bodyPr>
          <a:lstStyle/>
          <a:p>
            <a:pPr marL="0" indent="0">
              <a:buNone/>
            </a:pPr>
            <a:r>
              <a:rPr lang="en-AU" u="sng" dirty="0"/>
              <a:t>The image shows </a:t>
            </a:r>
            <a:r>
              <a:rPr lang="en-AU" dirty="0"/>
              <a:t>a teenage boy at a computer desk, without a view of the screen it is unsure exactly what website he is on. His hair is long and hangs over his eyes, his shirt is black with a skull on it both </a:t>
            </a:r>
            <a:r>
              <a:rPr lang="en-AU" u="sng" dirty="0"/>
              <a:t>suggesting</a:t>
            </a:r>
            <a:r>
              <a:rPr lang="en-AU" dirty="0"/>
              <a:t> he is a disengaged “loner”, this is also reiterated at the bottom right corner of the image. </a:t>
            </a:r>
            <a:r>
              <a:rPr lang="en-AU" u="sng" dirty="0"/>
              <a:t>He is positioned to the reader to be the perfect target for a terrorist organisation. </a:t>
            </a:r>
          </a:p>
          <a:p>
            <a:pPr marL="0" indent="0">
              <a:buNone/>
            </a:pPr>
            <a:r>
              <a:rPr lang="en-AU" dirty="0"/>
              <a:t>Over his shoulder there are numerous terrorist figures, some depicted as men adorned with various weapons and other haunting skeletons. </a:t>
            </a:r>
            <a:r>
              <a:rPr lang="en-AU" u="sng" dirty="0"/>
              <a:t>The image implies that the internet provides access to these dangerous figures and ideas, and is increasingly worrying for young people who are already disengaged with Australian society. </a:t>
            </a:r>
          </a:p>
          <a:p>
            <a:pPr marL="0" indent="0">
              <a:buNone/>
            </a:pPr>
            <a:r>
              <a:rPr lang="en-AU" dirty="0"/>
              <a:t>Even more worrying, is the view through the open door in the background. In the lounge room sits the boys father, his back to his son, blissfully unaware while he watches television. </a:t>
            </a:r>
            <a:r>
              <a:rPr lang="en-AU" u="sng" dirty="0"/>
              <a:t>This is a clear statement of the role of parents in protecting their children and the need for them to be actively involved in their children’s lives. </a:t>
            </a:r>
          </a:p>
          <a:p>
            <a:pPr marL="0" indent="0">
              <a:buNone/>
            </a:pPr>
            <a:r>
              <a:rPr lang="en-AU" dirty="0"/>
              <a:t>This image supports the views that the author goes on to express… </a:t>
            </a:r>
          </a:p>
        </p:txBody>
      </p:sp>
    </p:spTree>
    <p:extLst>
      <p:ext uri="{BB962C8B-B14F-4D97-AF65-F5344CB8AC3E}">
        <p14:creationId xmlns:p14="http://schemas.microsoft.com/office/powerpoint/2010/main" val="35278708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scontent.fmel1-1.fna.fbcdn.net/hphotos-xla1/t31.0-8/12719132_552271331608773_3202767275802943687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74639"/>
            <a:ext cx="9137916" cy="6335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19531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654797" y="0"/>
            <a:ext cx="8507298" cy="6593156"/>
          </a:xfrm>
          <a:prstGeom prst="rect">
            <a:avLst/>
          </a:prstGeom>
        </p:spPr>
      </p:pic>
    </p:spTree>
    <p:extLst>
      <p:ext uri="{BB962C8B-B14F-4D97-AF65-F5344CB8AC3E}">
        <p14:creationId xmlns:p14="http://schemas.microsoft.com/office/powerpoint/2010/main" val="13391510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239258" y="192542"/>
            <a:ext cx="8092519" cy="6271702"/>
          </a:xfrm>
          <a:prstGeom prst="rect">
            <a:avLst/>
          </a:prstGeom>
        </p:spPr>
      </p:pic>
    </p:spTree>
    <p:extLst>
      <p:ext uri="{BB962C8B-B14F-4D97-AF65-F5344CB8AC3E}">
        <p14:creationId xmlns:p14="http://schemas.microsoft.com/office/powerpoint/2010/main" val="36091342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Finding Contention</a:t>
            </a:r>
          </a:p>
        </p:txBody>
      </p:sp>
      <p:sp>
        <p:nvSpPr>
          <p:cNvPr id="3" name="Content Placeholder 2"/>
          <p:cNvSpPr>
            <a:spLocks noGrp="1"/>
          </p:cNvSpPr>
          <p:nvPr>
            <p:ph idx="1"/>
          </p:nvPr>
        </p:nvSpPr>
        <p:spPr/>
        <p:txBody>
          <a:bodyPr/>
          <a:lstStyle/>
          <a:p>
            <a:r>
              <a:rPr lang="en-AU" dirty="0"/>
              <a:t>Sometimes you are able to determine what the contention of a text might be just from the image and the title.</a:t>
            </a:r>
          </a:p>
          <a:p>
            <a:endParaRPr lang="en-AU" dirty="0"/>
          </a:p>
          <a:p>
            <a:pPr marL="0" indent="0">
              <a:buNone/>
            </a:pPr>
            <a:endParaRPr lang="en-AU" dirty="0"/>
          </a:p>
        </p:txBody>
      </p:sp>
    </p:spTree>
    <p:extLst>
      <p:ext uri="{BB962C8B-B14F-4D97-AF65-F5344CB8AC3E}">
        <p14:creationId xmlns:p14="http://schemas.microsoft.com/office/powerpoint/2010/main" val="41185417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Aussie students doing more homework</a:t>
            </a:r>
          </a:p>
        </p:txBody>
      </p:sp>
      <p:pic>
        <p:nvPicPr>
          <p:cNvPr id="4" name="Content Placeholder 3"/>
          <p:cNvPicPr>
            <a:picLocks noGrp="1" noChangeAspect="1"/>
          </p:cNvPicPr>
          <p:nvPr>
            <p:ph idx="1"/>
          </p:nvPr>
        </p:nvPicPr>
        <p:blipFill>
          <a:blip r:embed="rId2"/>
          <a:stretch>
            <a:fillRect/>
          </a:stretch>
        </p:blipFill>
        <p:spPr>
          <a:xfrm>
            <a:off x="3000375" y="2120106"/>
            <a:ext cx="6191250" cy="3486150"/>
          </a:xfrm>
          <a:prstGeom prst="rect">
            <a:avLst/>
          </a:prstGeom>
        </p:spPr>
      </p:pic>
    </p:spTree>
    <p:extLst>
      <p:ext uri="{BB962C8B-B14F-4D97-AF65-F5344CB8AC3E}">
        <p14:creationId xmlns:p14="http://schemas.microsoft.com/office/powerpoint/2010/main" val="19543978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Crime the latest game in town for teens</a:t>
            </a:r>
          </a:p>
        </p:txBody>
      </p:sp>
      <p:pic>
        <p:nvPicPr>
          <p:cNvPr id="4" name="Content Placeholder 3"/>
          <p:cNvPicPr>
            <a:picLocks noGrp="1" noChangeAspect="1"/>
          </p:cNvPicPr>
          <p:nvPr>
            <p:ph idx="1"/>
          </p:nvPr>
        </p:nvPicPr>
        <p:blipFill>
          <a:blip r:embed="rId2"/>
          <a:stretch>
            <a:fillRect/>
          </a:stretch>
        </p:blipFill>
        <p:spPr>
          <a:xfrm>
            <a:off x="3000375" y="2120106"/>
            <a:ext cx="6191250" cy="3486150"/>
          </a:xfrm>
          <a:prstGeom prst="rect">
            <a:avLst/>
          </a:prstGeom>
        </p:spPr>
      </p:pic>
    </p:spTree>
    <p:extLst>
      <p:ext uri="{BB962C8B-B14F-4D97-AF65-F5344CB8AC3E}">
        <p14:creationId xmlns:p14="http://schemas.microsoft.com/office/powerpoint/2010/main" val="6715040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56606" y="1423447"/>
            <a:ext cx="4853891" cy="3271101"/>
          </a:xfrm>
          <a:prstGeom prst="rect">
            <a:avLst/>
          </a:prstGeom>
        </p:spPr>
      </p:pic>
      <p:sp>
        <p:nvSpPr>
          <p:cNvPr id="6" name="Text Box 2"/>
          <p:cNvSpPr txBox="1">
            <a:spLocks noChangeArrowheads="1"/>
          </p:cNvSpPr>
          <p:nvPr/>
        </p:nvSpPr>
        <p:spPr bwMode="auto">
          <a:xfrm>
            <a:off x="6985262" y="1886753"/>
            <a:ext cx="3462026" cy="1844416"/>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nSpc>
                <a:spcPct val="107000"/>
              </a:lnSpc>
              <a:spcAft>
                <a:spcPts val="800"/>
              </a:spcAft>
            </a:pPr>
            <a:r>
              <a:rPr lang="en-AU" sz="3600" dirty="0">
                <a:effectLst/>
                <a:latin typeface="Calibri" panose="020F0502020204030204" pitchFamily="34" charset="0"/>
                <a:ea typeface="Calibri" panose="020F0502020204030204" pitchFamily="34" charset="0"/>
                <a:cs typeface="Times New Roman" panose="02020603050405020304" pitchFamily="18" charset="0"/>
              </a:rPr>
              <a:t>‘Look up’? How about you rack off</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15598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4307693" y="509047"/>
            <a:ext cx="8309755" cy="1338606"/>
          </a:xfrm>
          <a:prstGeom prst="rect">
            <a:avLst/>
          </a:prstGeom>
        </p:spPr>
      </p:pic>
      <p:pic>
        <p:nvPicPr>
          <p:cNvPr id="5" name="Picture 4"/>
          <p:cNvPicPr>
            <a:picLocks noChangeAspect="1"/>
          </p:cNvPicPr>
          <p:nvPr/>
        </p:nvPicPr>
        <p:blipFill>
          <a:blip r:embed="rId3"/>
          <a:stretch>
            <a:fillRect/>
          </a:stretch>
        </p:blipFill>
        <p:spPr>
          <a:xfrm>
            <a:off x="5553203" y="2054634"/>
            <a:ext cx="4577736" cy="3054693"/>
          </a:xfrm>
          <a:prstGeom prst="rect">
            <a:avLst/>
          </a:prstGeom>
        </p:spPr>
      </p:pic>
    </p:spTree>
    <p:extLst>
      <p:ext uri="{BB962C8B-B14F-4D97-AF65-F5344CB8AC3E}">
        <p14:creationId xmlns:p14="http://schemas.microsoft.com/office/powerpoint/2010/main" val="1536556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76031" y="963877"/>
            <a:ext cx="6377769" cy="4930246"/>
          </a:xfrm>
        </p:spPr>
        <p:txBody>
          <a:bodyPr anchor="ctr">
            <a:normAutofit/>
          </a:bodyPr>
          <a:lstStyle/>
          <a:p>
            <a:r>
              <a:rPr lang="en-AU" sz="4800" dirty="0"/>
              <a:t>To understand the </a:t>
            </a:r>
            <a:r>
              <a:rPr lang="en-AU" sz="4800" dirty="0">
                <a:highlight>
                  <a:srgbClr val="FFFF00"/>
                </a:highlight>
              </a:rPr>
              <a:t>authors contention </a:t>
            </a:r>
            <a:r>
              <a:rPr lang="en-AU" sz="4800" dirty="0"/>
              <a:t>and </a:t>
            </a:r>
            <a:r>
              <a:rPr lang="en-AU" sz="4800" dirty="0">
                <a:highlight>
                  <a:srgbClr val="FFFF00"/>
                </a:highlight>
              </a:rPr>
              <a:t>how they persuade </a:t>
            </a:r>
            <a:r>
              <a:rPr lang="en-AU" sz="4800" dirty="0"/>
              <a:t>their audience to agree with them. </a:t>
            </a:r>
          </a:p>
        </p:txBody>
      </p:sp>
    </p:spTree>
    <p:extLst>
      <p:ext uri="{BB962C8B-B14F-4D97-AF65-F5344CB8AC3E}">
        <p14:creationId xmlns:p14="http://schemas.microsoft.com/office/powerpoint/2010/main" val="23402622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Excessive alcohol advertising in sport is out of bounds</a:t>
            </a:r>
          </a:p>
        </p:txBody>
      </p:sp>
      <p:pic>
        <p:nvPicPr>
          <p:cNvPr id="4" name="Content Placeholder 3"/>
          <p:cNvPicPr>
            <a:picLocks noGrp="1" noChangeAspect="1"/>
          </p:cNvPicPr>
          <p:nvPr>
            <p:ph idx="1"/>
          </p:nvPr>
        </p:nvPicPr>
        <p:blipFill>
          <a:blip r:embed="rId2"/>
          <a:stretch>
            <a:fillRect/>
          </a:stretch>
        </p:blipFill>
        <p:spPr>
          <a:xfrm>
            <a:off x="3143250" y="2201069"/>
            <a:ext cx="5905500" cy="3324225"/>
          </a:xfrm>
          <a:prstGeom prst="rect">
            <a:avLst/>
          </a:prstGeom>
        </p:spPr>
      </p:pic>
    </p:spTree>
    <p:extLst>
      <p:ext uri="{BB962C8B-B14F-4D97-AF65-F5344CB8AC3E}">
        <p14:creationId xmlns:p14="http://schemas.microsoft.com/office/powerpoint/2010/main" val="26841294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Great Barrier Reef crisis: Time to address catastrophe </a:t>
            </a:r>
          </a:p>
        </p:txBody>
      </p:sp>
      <p:pic>
        <p:nvPicPr>
          <p:cNvPr id="4" name="Content Placeholder 3"/>
          <p:cNvPicPr>
            <a:picLocks noGrp="1" noChangeAspect="1"/>
          </p:cNvPicPr>
          <p:nvPr>
            <p:ph idx="1"/>
          </p:nvPr>
        </p:nvPicPr>
        <p:blipFill>
          <a:blip r:embed="rId2"/>
          <a:stretch>
            <a:fillRect/>
          </a:stretch>
        </p:blipFill>
        <p:spPr>
          <a:xfrm>
            <a:off x="2158738" y="2085760"/>
            <a:ext cx="7125584" cy="4023995"/>
          </a:xfrm>
          <a:prstGeom prst="rect">
            <a:avLst/>
          </a:prstGeom>
        </p:spPr>
      </p:pic>
    </p:spTree>
    <p:extLst>
      <p:ext uri="{BB962C8B-B14F-4D97-AF65-F5344CB8AC3E}">
        <p14:creationId xmlns:p14="http://schemas.microsoft.com/office/powerpoint/2010/main" val="41558184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AU" dirty="0"/>
              <a:t>Let’s embrace cats as part of the Australian environment. It would benefit cats as they would no longer endure our increasingly creative methods of ending their lives. We would also unburden ourselves of the task of causing suffering and the death of cats. </a:t>
            </a:r>
          </a:p>
        </p:txBody>
      </p:sp>
    </p:spTree>
    <p:extLst>
      <p:ext uri="{BB962C8B-B14F-4D97-AF65-F5344CB8AC3E}">
        <p14:creationId xmlns:p14="http://schemas.microsoft.com/office/powerpoint/2010/main" val="8675829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AU" dirty="0"/>
              <a:t>Yesterday morning while jogging through the Banyule Flats Reserve and along the Yarra River I saw a flock of black yellow-tailed cockatoos and five kangaroos. This is in the middle of one of the proposed "North-East Link" routes from Bulleen to Greensborough. I am deeply concerned about the impact of this proposed route on the unspoilt river bushland.</a:t>
            </a:r>
          </a:p>
        </p:txBody>
      </p:sp>
    </p:spTree>
    <p:extLst>
      <p:ext uri="{BB962C8B-B14F-4D97-AF65-F5344CB8AC3E}">
        <p14:creationId xmlns:p14="http://schemas.microsoft.com/office/powerpoint/2010/main" val="34316187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7881" y="1147714"/>
            <a:ext cx="10972800" cy="4525963"/>
          </a:xfrm>
        </p:spPr>
        <p:txBody>
          <a:bodyPr/>
          <a:lstStyle/>
          <a:p>
            <a:pPr marL="0" indent="0">
              <a:buNone/>
            </a:pPr>
            <a:r>
              <a:rPr lang="en-AU" dirty="0"/>
              <a:t>The 1996 gun reforms in Australia have had little or no impact, as our downward trending gun violence has not deviated in response to those laws. Nor would they have stopped the Port Arthur massacre as that event was perpetrated by a lunatic with an illegally obtained gun. New Zealand had similar massacres in the 1990’s and did not change their gun laws, they also haven’t had a massacre since. </a:t>
            </a:r>
          </a:p>
        </p:txBody>
      </p:sp>
    </p:spTree>
    <p:extLst>
      <p:ext uri="{BB962C8B-B14F-4D97-AF65-F5344CB8AC3E}">
        <p14:creationId xmlns:p14="http://schemas.microsoft.com/office/powerpoint/2010/main" val="33273297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9026" y="299302"/>
            <a:ext cx="10972800" cy="4525963"/>
          </a:xfrm>
        </p:spPr>
        <p:txBody>
          <a:bodyPr>
            <a:normAutofit fontScale="92500" lnSpcReduction="10000"/>
          </a:bodyPr>
          <a:lstStyle/>
          <a:p>
            <a:pPr marL="0" indent="0">
              <a:buNone/>
            </a:pPr>
            <a:r>
              <a:rPr lang="en-AU" dirty="0"/>
              <a:t>We welcome the government's move to rein in the harm caused by online sports-betting companies, which are largely foreign-owned businesses with dubious ethical standards. </a:t>
            </a:r>
            <a:r>
              <a:rPr lang="en-AU" dirty="0" err="1"/>
              <a:t>Sportsbet</a:t>
            </a:r>
            <a:r>
              <a:rPr lang="en-AU" dirty="0"/>
              <a:t>, for example, is owned by Irish multinational Paddy Power. In February, the UK Gambling Commission found Paddy Power responsible for "serious failings" regarding "keeping crime out of gambling and protecting vulnerable people from being harmed or exploited". Further, the Commission found that despite Paddy Power knowing that a customer showed signs of having a serious gambling problem, it asked staff to encourage him to continue to visit and spend.</a:t>
            </a:r>
          </a:p>
        </p:txBody>
      </p:sp>
    </p:spTree>
    <p:extLst>
      <p:ext uri="{BB962C8B-B14F-4D97-AF65-F5344CB8AC3E}">
        <p14:creationId xmlns:p14="http://schemas.microsoft.com/office/powerpoint/2010/main" val="26572191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747" y="459558"/>
            <a:ext cx="10972800" cy="4525963"/>
          </a:xfrm>
        </p:spPr>
        <p:txBody>
          <a:bodyPr>
            <a:normAutofit fontScale="92500" lnSpcReduction="20000"/>
          </a:bodyPr>
          <a:lstStyle/>
          <a:p>
            <a:pPr marL="0" indent="0">
              <a:buNone/>
            </a:pPr>
            <a:r>
              <a:rPr lang="en-AU" dirty="0"/>
              <a:t>Monash Health’s move to ‘give priority to requests from women for a female doctor because of religious beliefs, cultural concerns or past trauma’ risks setting an unfortunate precedent. A medical encounter is exactly that – it is not a social or personal interaction but a gender irrelevant, professional assessment. We would not allow a patient to refuse to be treated on the basis of a doctor’s colour, race or religion, and we should not allow discrimination on the basis of gender either. It is improper to treat medical professionals as second class practitioners, i.e. unable to treat some patients, on the basis of their gender. The discriminatory practices of other cultures should not be perpetuated here. </a:t>
            </a:r>
          </a:p>
        </p:txBody>
      </p:sp>
    </p:spTree>
    <p:extLst>
      <p:ext uri="{BB962C8B-B14F-4D97-AF65-F5344CB8AC3E}">
        <p14:creationId xmlns:p14="http://schemas.microsoft.com/office/powerpoint/2010/main" val="1850996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3002" y="365125"/>
            <a:ext cx="10520702" cy="1325563"/>
          </a:xfrm>
        </p:spPr>
        <p:txBody>
          <a:bodyPr>
            <a:normAutofit/>
          </a:bodyPr>
          <a:lstStyle/>
          <a:p>
            <a:r>
              <a:rPr lang="en-AU" dirty="0"/>
              <a:t>What must you be able to do?</a:t>
            </a:r>
          </a:p>
        </p:txBody>
      </p:sp>
      <p:graphicFrame>
        <p:nvGraphicFramePr>
          <p:cNvPr id="5" name="Content Placeholder 2"/>
          <p:cNvGraphicFramePr>
            <a:graphicFrameLocks noGrp="1"/>
          </p:cNvGraphicFramePr>
          <p:nvPr>
            <p:ph idx="1"/>
            <p:extLst>
              <p:ext uri="{D42A27DB-BD31-4B8C-83A1-F6EECF244321}">
                <p14:modId xmlns:p14="http://schemas.microsoft.com/office/powerpoint/2010/main" val="1810322239"/>
              </p:ext>
            </p:extLst>
          </p:nvPr>
        </p:nvGraphicFramePr>
        <p:xfrm>
          <a:off x="838200" y="2022475"/>
          <a:ext cx="105156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46780981"/>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Outcome   - Week 5</a:t>
            </a:r>
          </a:p>
        </p:txBody>
      </p:sp>
      <p:sp>
        <p:nvSpPr>
          <p:cNvPr id="3" name="Content Placeholder 2"/>
          <p:cNvSpPr>
            <a:spLocks noGrp="1"/>
          </p:cNvSpPr>
          <p:nvPr>
            <p:ph idx="1"/>
          </p:nvPr>
        </p:nvSpPr>
        <p:spPr/>
        <p:txBody>
          <a:bodyPr/>
          <a:lstStyle/>
          <a:p>
            <a:r>
              <a:rPr lang="en-AU" dirty="0"/>
              <a:t>At the end of this unit you need to be able to analyse an argument and persuasive language in a text that is providing a point of view on an issue. </a:t>
            </a:r>
          </a:p>
          <a:p>
            <a:endParaRPr lang="en-AU" dirty="0"/>
          </a:p>
          <a:p>
            <a:r>
              <a:rPr lang="en-AU" dirty="0"/>
              <a:t>You will be given a text and asked to write a essay in response</a:t>
            </a:r>
          </a:p>
          <a:p>
            <a:endParaRPr lang="en-AU" dirty="0"/>
          </a:p>
        </p:txBody>
      </p:sp>
    </p:spTree>
    <p:extLst>
      <p:ext uri="{BB962C8B-B14F-4D97-AF65-F5344CB8AC3E}">
        <p14:creationId xmlns:p14="http://schemas.microsoft.com/office/powerpoint/2010/main" val="3538094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15061" y="-2"/>
            <a:ext cx="6876939" cy="68580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29781" y="2745736"/>
            <a:ext cx="3698803" cy="1366528"/>
          </a:xfrm>
          <a:solidFill>
            <a:schemeClr val="bg1">
              <a:alpha val="50000"/>
            </a:schemeClr>
          </a:solidFill>
          <a:ln w="25400" cap="sq">
            <a:solidFill>
              <a:schemeClr val="tx1"/>
            </a:solidFill>
            <a:miter lim="800000"/>
          </a:ln>
        </p:spPr>
        <p:txBody>
          <a:bodyPr>
            <a:normAutofit/>
          </a:bodyPr>
          <a:lstStyle/>
          <a:p>
            <a:pPr algn="ctr"/>
            <a:r>
              <a:rPr lang="en-AU" sz="3200"/>
              <a:t>General Advice</a:t>
            </a:r>
          </a:p>
        </p:txBody>
      </p:sp>
      <p:sp>
        <p:nvSpPr>
          <p:cNvPr id="3" name="Content Placeholder 2"/>
          <p:cNvSpPr>
            <a:spLocks noGrp="1"/>
          </p:cNvSpPr>
          <p:nvPr>
            <p:ph idx="1"/>
          </p:nvPr>
        </p:nvSpPr>
        <p:spPr>
          <a:xfrm>
            <a:off x="6049182" y="802638"/>
            <a:ext cx="5408696" cy="5252722"/>
          </a:xfrm>
        </p:spPr>
        <p:txBody>
          <a:bodyPr anchor="ctr">
            <a:normAutofit/>
          </a:bodyPr>
          <a:lstStyle/>
          <a:p>
            <a:pPr marL="0" indent="0">
              <a:buNone/>
            </a:pPr>
            <a:endParaRPr lang="en-AU" sz="2400" dirty="0">
              <a:solidFill>
                <a:schemeClr val="bg1"/>
              </a:solidFill>
            </a:endParaRPr>
          </a:p>
          <a:p>
            <a:r>
              <a:rPr lang="en-AU" sz="2400" dirty="0">
                <a:solidFill>
                  <a:schemeClr val="bg1"/>
                </a:solidFill>
              </a:rPr>
              <a:t>Always read the article carefully before you start</a:t>
            </a:r>
          </a:p>
          <a:p>
            <a:r>
              <a:rPr lang="en-AU" sz="2400" dirty="0">
                <a:solidFill>
                  <a:schemeClr val="bg1"/>
                </a:solidFill>
              </a:rPr>
              <a:t>Always annotate the article</a:t>
            </a:r>
          </a:p>
          <a:p>
            <a:r>
              <a:rPr lang="en-AU" sz="2400" dirty="0">
                <a:solidFill>
                  <a:schemeClr val="bg1"/>
                </a:solidFill>
              </a:rPr>
              <a:t>Write about the article in the order it is written</a:t>
            </a:r>
          </a:p>
          <a:p>
            <a:r>
              <a:rPr lang="en-AU" sz="2400" dirty="0">
                <a:solidFill>
                  <a:schemeClr val="bg1"/>
                </a:solidFill>
              </a:rPr>
              <a:t>Use the authors last name</a:t>
            </a:r>
          </a:p>
          <a:p>
            <a:r>
              <a:rPr lang="en-AU" sz="2400" dirty="0">
                <a:solidFill>
                  <a:schemeClr val="bg1"/>
                </a:solidFill>
              </a:rPr>
              <a:t>Never just label a persuasive technique and not understand what it means</a:t>
            </a:r>
          </a:p>
          <a:p>
            <a:r>
              <a:rPr lang="en-AU" sz="2400" dirty="0">
                <a:solidFill>
                  <a:schemeClr val="bg1"/>
                </a:solidFill>
              </a:rPr>
              <a:t>Always link the visual to the text. Never analyse the visual in a paragraph by itself.</a:t>
            </a:r>
          </a:p>
          <a:p>
            <a:endParaRPr lang="en-AU" sz="2400" dirty="0">
              <a:solidFill>
                <a:schemeClr val="bg1"/>
              </a:solidFill>
            </a:endParaRPr>
          </a:p>
          <a:p>
            <a:pPr marL="0" indent="0">
              <a:buNone/>
            </a:pPr>
            <a:endParaRPr lang="en-AU" sz="2400" dirty="0">
              <a:solidFill>
                <a:schemeClr val="bg1"/>
              </a:solidFill>
            </a:endParaRPr>
          </a:p>
        </p:txBody>
      </p:sp>
    </p:spTree>
    <p:extLst>
      <p:ext uri="{BB962C8B-B14F-4D97-AF65-F5344CB8AC3E}">
        <p14:creationId xmlns:p14="http://schemas.microsoft.com/office/powerpoint/2010/main" val="2879502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Essay Structure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001828850"/>
              </p:ext>
            </p:extLst>
          </p:nvPr>
        </p:nvGraphicFramePr>
        <p:xfrm>
          <a:off x="457200" y="1249680"/>
          <a:ext cx="11297920" cy="5212080"/>
        </p:xfrm>
        <a:graphic>
          <a:graphicData uri="http://schemas.openxmlformats.org/drawingml/2006/table">
            <a:tbl>
              <a:tblPr firstRow="1" bandRow="1">
                <a:tableStyleId>{5C22544A-7EE6-4342-B048-85BDC9FD1C3A}</a:tableStyleId>
              </a:tblPr>
              <a:tblGrid>
                <a:gridCol w="3398924">
                  <a:extLst>
                    <a:ext uri="{9D8B030D-6E8A-4147-A177-3AD203B41FA5}">
                      <a16:colId xmlns:a16="http://schemas.microsoft.com/office/drawing/2014/main" val="20000"/>
                    </a:ext>
                  </a:extLst>
                </a:gridCol>
                <a:gridCol w="4358410">
                  <a:extLst>
                    <a:ext uri="{9D8B030D-6E8A-4147-A177-3AD203B41FA5}">
                      <a16:colId xmlns:a16="http://schemas.microsoft.com/office/drawing/2014/main" val="20001"/>
                    </a:ext>
                  </a:extLst>
                </a:gridCol>
                <a:gridCol w="3540586">
                  <a:extLst>
                    <a:ext uri="{9D8B030D-6E8A-4147-A177-3AD203B41FA5}">
                      <a16:colId xmlns:a16="http://schemas.microsoft.com/office/drawing/2014/main" val="20003"/>
                    </a:ext>
                  </a:extLst>
                </a:gridCol>
              </a:tblGrid>
              <a:tr h="699508">
                <a:tc>
                  <a:txBody>
                    <a:bodyPr/>
                    <a:lstStyle/>
                    <a:p>
                      <a:pPr algn="ctr"/>
                      <a:r>
                        <a:rPr lang="en-AU" dirty="0"/>
                        <a:t>Introduction</a:t>
                      </a:r>
                    </a:p>
                  </a:txBody>
                  <a:tcPr>
                    <a:solidFill>
                      <a:srgbClr val="00B0F0"/>
                    </a:solidFill>
                  </a:tcPr>
                </a:tc>
                <a:tc>
                  <a:txBody>
                    <a:bodyPr/>
                    <a:lstStyle/>
                    <a:p>
                      <a:pPr algn="ctr"/>
                      <a:r>
                        <a:rPr lang="en-AU" dirty="0"/>
                        <a:t>Body</a:t>
                      </a:r>
                    </a:p>
                  </a:txBody>
                  <a:tcPr>
                    <a:solidFill>
                      <a:srgbClr val="92D050"/>
                    </a:solidFill>
                  </a:tcPr>
                </a:tc>
                <a:tc>
                  <a:txBody>
                    <a:bodyPr/>
                    <a:lstStyle/>
                    <a:p>
                      <a:pPr algn="ctr"/>
                      <a:r>
                        <a:rPr lang="en-AU" dirty="0"/>
                        <a:t>Conclusion</a:t>
                      </a:r>
                    </a:p>
                  </a:txBody>
                  <a:tcPr>
                    <a:solidFill>
                      <a:srgbClr val="F04AF0"/>
                    </a:solidFill>
                  </a:tcPr>
                </a:tc>
                <a:extLst>
                  <a:ext uri="{0D108BD9-81ED-4DB2-BD59-A6C34878D82A}">
                    <a16:rowId xmlns:a16="http://schemas.microsoft.com/office/drawing/2014/main" val="10000"/>
                  </a:ext>
                </a:extLst>
              </a:tr>
              <a:tr h="4512572">
                <a:tc>
                  <a:txBody>
                    <a:bodyPr/>
                    <a:lstStyle/>
                    <a:p>
                      <a:r>
                        <a:rPr lang="en-AU" sz="2800" dirty="0"/>
                        <a:t>Form</a:t>
                      </a:r>
                    </a:p>
                    <a:p>
                      <a:endParaRPr lang="en-AU" sz="2800" dirty="0"/>
                    </a:p>
                    <a:p>
                      <a:r>
                        <a:rPr lang="en-AU" sz="2800" dirty="0"/>
                        <a:t>Language</a:t>
                      </a:r>
                    </a:p>
                    <a:p>
                      <a:endParaRPr lang="en-AU" sz="2800" dirty="0"/>
                    </a:p>
                    <a:p>
                      <a:r>
                        <a:rPr lang="en-AU" sz="2800" dirty="0"/>
                        <a:t>Audience</a:t>
                      </a:r>
                    </a:p>
                    <a:p>
                      <a:endParaRPr lang="en-AU" sz="2800" dirty="0"/>
                    </a:p>
                    <a:p>
                      <a:r>
                        <a:rPr lang="en-AU" sz="2800" dirty="0"/>
                        <a:t>Purpose</a:t>
                      </a:r>
                      <a:r>
                        <a:rPr lang="en-AU" sz="2800" baseline="0" dirty="0"/>
                        <a:t> / Contention</a:t>
                      </a:r>
                      <a:endParaRPr lang="en-AU" sz="2800" dirty="0"/>
                    </a:p>
                  </a:txBody>
                  <a:tcPr>
                    <a:solidFill>
                      <a:srgbClr val="00B0F0"/>
                    </a:solidFill>
                  </a:tcPr>
                </a:tc>
                <a:tc>
                  <a:txBody>
                    <a:bodyPr/>
                    <a:lstStyle/>
                    <a:p>
                      <a:r>
                        <a:rPr lang="en-AU" sz="3600" dirty="0"/>
                        <a:t>Technique</a:t>
                      </a:r>
                      <a:r>
                        <a:rPr lang="en-AU" sz="3600" baseline="0" dirty="0"/>
                        <a:t> / Argument</a:t>
                      </a:r>
                    </a:p>
                    <a:p>
                      <a:r>
                        <a:rPr lang="en-AU" sz="3600" baseline="0" dirty="0"/>
                        <a:t>Example</a:t>
                      </a:r>
                    </a:p>
                    <a:p>
                      <a:r>
                        <a:rPr lang="en-AU" sz="3600" baseline="0" dirty="0"/>
                        <a:t>Effect</a:t>
                      </a:r>
                    </a:p>
                    <a:p>
                      <a:r>
                        <a:rPr lang="en-AU" sz="3600" i="1" baseline="0" dirty="0"/>
                        <a:t>Link to contention</a:t>
                      </a:r>
                    </a:p>
                    <a:p>
                      <a:endParaRPr lang="en-AU" sz="3600" baseline="0" dirty="0"/>
                    </a:p>
                    <a:p>
                      <a:endParaRPr lang="en-AU" sz="1600" baseline="0" dirty="0"/>
                    </a:p>
                  </a:txBody>
                  <a:tcPr>
                    <a:solidFill>
                      <a:srgbClr val="92D050"/>
                    </a:solidFill>
                  </a:tcPr>
                </a:tc>
                <a:tc>
                  <a:txBody>
                    <a:bodyPr/>
                    <a:lstStyle/>
                    <a:p>
                      <a:r>
                        <a:rPr lang="en-AU" sz="3200" dirty="0"/>
                        <a:t>Purpose</a:t>
                      </a:r>
                      <a:r>
                        <a:rPr lang="en-AU" sz="3200" baseline="0" dirty="0"/>
                        <a:t> / Contention</a:t>
                      </a:r>
                    </a:p>
                    <a:p>
                      <a:endParaRPr lang="en-AU" sz="3200" baseline="0" dirty="0"/>
                    </a:p>
                    <a:p>
                      <a:r>
                        <a:rPr lang="en-AU" sz="3200" baseline="0" dirty="0"/>
                        <a:t>Use of Language</a:t>
                      </a:r>
                    </a:p>
                    <a:p>
                      <a:endParaRPr lang="en-AU" sz="1600" dirty="0"/>
                    </a:p>
                  </a:txBody>
                  <a:tcPr>
                    <a:solidFill>
                      <a:srgbClr val="F04AF0"/>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9658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Introductions</a:t>
            </a:r>
          </a:p>
        </p:txBody>
      </p:sp>
      <p:sp>
        <p:nvSpPr>
          <p:cNvPr id="3" name="Content Placeholder 2"/>
          <p:cNvSpPr>
            <a:spLocks noGrp="1"/>
          </p:cNvSpPr>
          <p:nvPr>
            <p:ph idx="1"/>
          </p:nvPr>
        </p:nvSpPr>
        <p:spPr/>
        <p:txBody>
          <a:bodyPr>
            <a:normAutofit lnSpcReduction="10000"/>
          </a:bodyPr>
          <a:lstStyle/>
          <a:p>
            <a:r>
              <a:rPr lang="en-AU" b="1" dirty="0"/>
              <a:t>Form: </a:t>
            </a:r>
          </a:p>
          <a:p>
            <a:pPr marL="0" indent="0">
              <a:buNone/>
            </a:pPr>
            <a:r>
              <a:rPr lang="en-AU" dirty="0"/>
              <a:t>	</a:t>
            </a:r>
            <a:r>
              <a:rPr lang="en-AU" sz="2800" dirty="0"/>
              <a:t>title, author, text type, publication</a:t>
            </a:r>
          </a:p>
          <a:p>
            <a:r>
              <a:rPr lang="en-AU" b="1" dirty="0"/>
              <a:t>Language:</a:t>
            </a:r>
          </a:p>
          <a:p>
            <a:pPr marL="457200" lvl="1" indent="0">
              <a:buNone/>
            </a:pPr>
            <a:r>
              <a:rPr lang="en-AU" dirty="0"/>
              <a:t>	formal/standard/informal, tone (shift)</a:t>
            </a:r>
          </a:p>
          <a:p>
            <a:r>
              <a:rPr lang="en-AU" b="1" dirty="0"/>
              <a:t>Audience:</a:t>
            </a:r>
          </a:p>
          <a:p>
            <a:pPr marL="914400" lvl="2" indent="0">
              <a:buNone/>
            </a:pPr>
            <a:r>
              <a:rPr lang="en-AU" sz="2800" dirty="0"/>
              <a:t>intended audience, wider audience</a:t>
            </a:r>
          </a:p>
          <a:p>
            <a:r>
              <a:rPr lang="en-AU" b="1" dirty="0"/>
              <a:t>Purpose/contention:</a:t>
            </a:r>
          </a:p>
          <a:p>
            <a:pPr marL="914400" lvl="2" indent="0">
              <a:buNone/>
            </a:pPr>
            <a:r>
              <a:rPr lang="en-AU" sz="2800" dirty="0"/>
              <a:t>what is it that the presenter is trying to achieve? what is their purpose?</a:t>
            </a:r>
          </a:p>
        </p:txBody>
      </p:sp>
    </p:spTree>
    <p:extLst>
      <p:ext uri="{BB962C8B-B14F-4D97-AF65-F5344CB8AC3E}">
        <p14:creationId xmlns:p14="http://schemas.microsoft.com/office/powerpoint/2010/main" val="39345248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Contention - Argument</a:t>
            </a:r>
          </a:p>
        </p:txBody>
      </p:sp>
      <p:sp>
        <p:nvSpPr>
          <p:cNvPr id="3" name="Content Placeholder 2"/>
          <p:cNvSpPr>
            <a:spLocks noGrp="1"/>
          </p:cNvSpPr>
          <p:nvPr>
            <p:ph idx="1"/>
          </p:nvPr>
        </p:nvSpPr>
        <p:spPr/>
        <p:txBody>
          <a:bodyPr/>
          <a:lstStyle/>
          <a:p>
            <a:r>
              <a:rPr lang="en-AU" dirty="0"/>
              <a:t>The author has a reason for writing what they are writing it’s essential you know what it is</a:t>
            </a:r>
          </a:p>
          <a:p>
            <a:r>
              <a:rPr lang="en-AU" dirty="0"/>
              <a:t>Understanding the purpose is the first thing you need to know</a:t>
            </a:r>
          </a:p>
        </p:txBody>
      </p:sp>
    </p:spTree>
    <p:extLst>
      <p:ext uri="{BB962C8B-B14F-4D97-AF65-F5344CB8AC3E}">
        <p14:creationId xmlns:p14="http://schemas.microsoft.com/office/powerpoint/2010/main" val="250869131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docProps/app.xml><?xml version="1.0" encoding="utf-8"?>
<Properties xmlns="http://schemas.openxmlformats.org/officeDocument/2006/extended-properties" xmlns:vt="http://schemas.openxmlformats.org/officeDocument/2006/docPropsVTypes">
  <TotalTime>8870</TotalTime>
  <Words>1360</Words>
  <Application>Microsoft Office PowerPoint</Application>
  <PresentationFormat>Widescreen</PresentationFormat>
  <Paragraphs>129</Paragraphs>
  <Slides>36</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Calibri</vt:lpstr>
      <vt:lpstr>Calibri Light</vt:lpstr>
      <vt:lpstr>Times New Roman</vt:lpstr>
      <vt:lpstr>1_Office Theme</vt:lpstr>
      <vt:lpstr>Office Theme</vt:lpstr>
      <vt:lpstr>  Language Analysis  </vt:lpstr>
      <vt:lpstr>What is the main purpose of language analysis?</vt:lpstr>
      <vt:lpstr>PowerPoint Presentation</vt:lpstr>
      <vt:lpstr>What must you be able to do?</vt:lpstr>
      <vt:lpstr>Outcome   - Week 5</vt:lpstr>
      <vt:lpstr>General Advice</vt:lpstr>
      <vt:lpstr>Essay Structure</vt:lpstr>
      <vt:lpstr>Introductions</vt:lpstr>
      <vt:lpstr>Contention - Argument</vt:lpstr>
      <vt:lpstr>Form - Text Type</vt:lpstr>
      <vt:lpstr>Tone</vt:lpstr>
      <vt:lpstr>Audience</vt:lpstr>
      <vt:lpstr>PowerPoint Presentation</vt:lpstr>
      <vt:lpstr>PowerPoint Presentation</vt:lpstr>
      <vt:lpstr>Writing Paragraphs</vt:lpstr>
      <vt:lpstr>Conclusion</vt:lpstr>
      <vt:lpstr>Visuals</vt:lpstr>
      <vt:lpstr>Examining Visuals</vt:lpstr>
      <vt:lpstr>Writing on Visuals</vt:lpstr>
      <vt:lpstr>PowerPoint Presentation</vt:lpstr>
      <vt:lpstr>PowerPoint Presentation</vt:lpstr>
      <vt:lpstr>PowerPoint Presentation</vt:lpstr>
      <vt:lpstr>PowerPoint Presentation</vt:lpstr>
      <vt:lpstr>PowerPoint Presentation</vt:lpstr>
      <vt:lpstr>Finding Contention</vt:lpstr>
      <vt:lpstr>Aussie students doing more homework</vt:lpstr>
      <vt:lpstr>Crime the latest game in town for teens</vt:lpstr>
      <vt:lpstr>PowerPoint Presentation</vt:lpstr>
      <vt:lpstr>PowerPoint Presentation</vt:lpstr>
      <vt:lpstr>Excessive alcohol advertising in sport is out of bounds</vt:lpstr>
      <vt:lpstr>Great Barrier Reef crisis: Time to address catastrophe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Language Analysis</dc:title>
  <dc:creator>Jill</dc:creator>
  <cp:lastModifiedBy>Bob Haggart</cp:lastModifiedBy>
  <cp:revision>33</cp:revision>
  <dcterms:created xsi:type="dcterms:W3CDTF">2016-06-18T10:22:11Z</dcterms:created>
  <dcterms:modified xsi:type="dcterms:W3CDTF">2017-05-26T01:24:23Z</dcterms:modified>
</cp:coreProperties>
</file>